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57" r:id="rId4"/>
    <p:sldId id="258" r:id="rId5"/>
    <p:sldId id="263" r:id="rId6"/>
    <p:sldId id="262" r:id="rId7"/>
    <p:sldId id="260" r:id="rId8"/>
    <p:sldId id="261" r:id="rId9"/>
    <p:sldId id="259" r:id="rId10"/>
    <p:sldId id="264" r:id="rId11"/>
    <p:sldId id="268" r:id="rId12"/>
    <p:sldId id="265" r:id="rId13"/>
    <p:sldId id="266"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2" d="100"/>
          <a:sy n="82" d="100"/>
        </p:scale>
        <p:origin x="66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CF47AF-FF13-4615-B206-765E09E631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B467163-4365-4102-83BE-769667C91D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8EB79E4-5232-4704-B645-C966D6C1859D}"/>
              </a:ext>
            </a:extLst>
          </p:cNvPr>
          <p:cNvSpPr>
            <a:spLocks noGrp="1"/>
          </p:cNvSpPr>
          <p:nvPr>
            <p:ph type="dt" sz="half" idx="10"/>
          </p:nvPr>
        </p:nvSpPr>
        <p:spPr/>
        <p:txBody>
          <a:bodyPr/>
          <a:lstStyle/>
          <a:p>
            <a:fld id="{13243BB5-E516-404A-99E4-8159B424F678}" type="datetimeFigureOut">
              <a:rPr lang="en-US" smtClean="0"/>
              <a:t>3/24/2020</a:t>
            </a:fld>
            <a:endParaRPr lang="en-US"/>
          </a:p>
        </p:txBody>
      </p:sp>
      <p:sp>
        <p:nvSpPr>
          <p:cNvPr id="5" name="Footer Placeholder 4">
            <a:extLst>
              <a:ext uri="{FF2B5EF4-FFF2-40B4-BE49-F238E27FC236}">
                <a16:creationId xmlns:a16="http://schemas.microsoft.com/office/drawing/2014/main" xmlns="" id="{98292E02-F058-4881-89A0-19E13E831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11BFB98-D546-4DCB-9BCC-1457875E1C6A}"/>
              </a:ext>
            </a:extLst>
          </p:cNvPr>
          <p:cNvSpPr>
            <a:spLocks noGrp="1"/>
          </p:cNvSpPr>
          <p:nvPr>
            <p:ph type="sldNum" sz="quarter" idx="12"/>
          </p:nvPr>
        </p:nvSpPr>
        <p:spPr/>
        <p:txBody>
          <a:bodyPr/>
          <a:lstStyle/>
          <a:p>
            <a:fld id="{6C45414C-922D-48C6-A992-70404B4C0059}" type="slidenum">
              <a:rPr lang="en-US" smtClean="0"/>
              <a:t>‹#›</a:t>
            </a:fld>
            <a:endParaRPr lang="en-US"/>
          </a:p>
        </p:txBody>
      </p:sp>
    </p:spTree>
    <p:extLst>
      <p:ext uri="{BB962C8B-B14F-4D97-AF65-F5344CB8AC3E}">
        <p14:creationId xmlns:p14="http://schemas.microsoft.com/office/powerpoint/2010/main" val="4165297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1559A1-8A9D-4F3E-9439-B647AA4364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A375768-AC5C-4336-B385-A82EE3FEE8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BBEDE8A-6734-42F8-8A80-F7FC6D1FC1E8}"/>
              </a:ext>
            </a:extLst>
          </p:cNvPr>
          <p:cNvSpPr>
            <a:spLocks noGrp="1"/>
          </p:cNvSpPr>
          <p:nvPr>
            <p:ph type="dt" sz="half" idx="10"/>
          </p:nvPr>
        </p:nvSpPr>
        <p:spPr/>
        <p:txBody>
          <a:bodyPr/>
          <a:lstStyle/>
          <a:p>
            <a:fld id="{13243BB5-E516-404A-99E4-8159B424F678}" type="datetimeFigureOut">
              <a:rPr lang="en-US" smtClean="0"/>
              <a:t>3/24/2020</a:t>
            </a:fld>
            <a:endParaRPr lang="en-US"/>
          </a:p>
        </p:txBody>
      </p:sp>
      <p:sp>
        <p:nvSpPr>
          <p:cNvPr id="5" name="Footer Placeholder 4">
            <a:extLst>
              <a:ext uri="{FF2B5EF4-FFF2-40B4-BE49-F238E27FC236}">
                <a16:creationId xmlns:a16="http://schemas.microsoft.com/office/drawing/2014/main" xmlns="" id="{C933782F-B925-485B-AFF5-4D233D8826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2CB5CF-1675-4CD3-AE5F-93BE5B7893EB}"/>
              </a:ext>
            </a:extLst>
          </p:cNvPr>
          <p:cNvSpPr>
            <a:spLocks noGrp="1"/>
          </p:cNvSpPr>
          <p:nvPr>
            <p:ph type="sldNum" sz="quarter" idx="12"/>
          </p:nvPr>
        </p:nvSpPr>
        <p:spPr/>
        <p:txBody>
          <a:bodyPr/>
          <a:lstStyle/>
          <a:p>
            <a:fld id="{6C45414C-922D-48C6-A992-70404B4C0059}" type="slidenum">
              <a:rPr lang="en-US" smtClean="0"/>
              <a:t>‹#›</a:t>
            </a:fld>
            <a:endParaRPr lang="en-US"/>
          </a:p>
        </p:txBody>
      </p:sp>
    </p:spTree>
    <p:extLst>
      <p:ext uri="{BB962C8B-B14F-4D97-AF65-F5344CB8AC3E}">
        <p14:creationId xmlns:p14="http://schemas.microsoft.com/office/powerpoint/2010/main" val="1584220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ECD2D70-9618-41F6-A050-8E663D05D4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9844314-044E-4FBF-A570-4FD7D45656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E4C4296-3AD9-4245-BF72-A0584646DF76}"/>
              </a:ext>
            </a:extLst>
          </p:cNvPr>
          <p:cNvSpPr>
            <a:spLocks noGrp="1"/>
          </p:cNvSpPr>
          <p:nvPr>
            <p:ph type="dt" sz="half" idx="10"/>
          </p:nvPr>
        </p:nvSpPr>
        <p:spPr/>
        <p:txBody>
          <a:bodyPr/>
          <a:lstStyle/>
          <a:p>
            <a:fld id="{13243BB5-E516-404A-99E4-8159B424F678}" type="datetimeFigureOut">
              <a:rPr lang="en-US" smtClean="0"/>
              <a:t>3/24/2020</a:t>
            </a:fld>
            <a:endParaRPr lang="en-US"/>
          </a:p>
        </p:txBody>
      </p:sp>
      <p:sp>
        <p:nvSpPr>
          <p:cNvPr id="5" name="Footer Placeholder 4">
            <a:extLst>
              <a:ext uri="{FF2B5EF4-FFF2-40B4-BE49-F238E27FC236}">
                <a16:creationId xmlns:a16="http://schemas.microsoft.com/office/drawing/2014/main" xmlns="" id="{BF90C4A6-9B57-402B-A854-D0CB45F846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671B7E-2F3B-444F-AA05-0C2FB078B46B}"/>
              </a:ext>
            </a:extLst>
          </p:cNvPr>
          <p:cNvSpPr>
            <a:spLocks noGrp="1"/>
          </p:cNvSpPr>
          <p:nvPr>
            <p:ph type="sldNum" sz="quarter" idx="12"/>
          </p:nvPr>
        </p:nvSpPr>
        <p:spPr/>
        <p:txBody>
          <a:bodyPr/>
          <a:lstStyle/>
          <a:p>
            <a:fld id="{6C45414C-922D-48C6-A992-70404B4C0059}" type="slidenum">
              <a:rPr lang="en-US" smtClean="0"/>
              <a:t>‹#›</a:t>
            </a:fld>
            <a:endParaRPr lang="en-US"/>
          </a:p>
        </p:txBody>
      </p:sp>
    </p:spTree>
    <p:extLst>
      <p:ext uri="{BB962C8B-B14F-4D97-AF65-F5344CB8AC3E}">
        <p14:creationId xmlns:p14="http://schemas.microsoft.com/office/powerpoint/2010/main" val="2345321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FE4A14-5FE0-46DC-AA65-D819547293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853AFE-3810-48EB-8367-6979A5776F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6D1713-433E-4377-8E1C-A67D300A9BFE}"/>
              </a:ext>
            </a:extLst>
          </p:cNvPr>
          <p:cNvSpPr>
            <a:spLocks noGrp="1"/>
          </p:cNvSpPr>
          <p:nvPr>
            <p:ph type="dt" sz="half" idx="10"/>
          </p:nvPr>
        </p:nvSpPr>
        <p:spPr/>
        <p:txBody>
          <a:bodyPr/>
          <a:lstStyle/>
          <a:p>
            <a:fld id="{13243BB5-E516-404A-99E4-8159B424F678}" type="datetimeFigureOut">
              <a:rPr lang="en-US" smtClean="0"/>
              <a:t>3/24/2020</a:t>
            </a:fld>
            <a:endParaRPr lang="en-US"/>
          </a:p>
        </p:txBody>
      </p:sp>
      <p:sp>
        <p:nvSpPr>
          <p:cNvPr id="5" name="Footer Placeholder 4">
            <a:extLst>
              <a:ext uri="{FF2B5EF4-FFF2-40B4-BE49-F238E27FC236}">
                <a16:creationId xmlns:a16="http://schemas.microsoft.com/office/drawing/2014/main" xmlns="" id="{21A1AAEC-74D8-430C-AE95-B48BF7568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A510CF-A437-402D-B73E-AC4C0AA880E8}"/>
              </a:ext>
            </a:extLst>
          </p:cNvPr>
          <p:cNvSpPr>
            <a:spLocks noGrp="1"/>
          </p:cNvSpPr>
          <p:nvPr>
            <p:ph type="sldNum" sz="quarter" idx="12"/>
          </p:nvPr>
        </p:nvSpPr>
        <p:spPr/>
        <p:txBody>
          <a:bodyPr/>
          <a:lstStyle/>
          <a:p>
            <a:fld id="{6C45414C-922D-48C6-A992-70404B4C0059}" type="slidenum">
              <a:rPr lang="en-US" smtClean="0"/>
              <a:t>‹#›</a:t>
            </a:fld>
            <a:endParaRPr lang="en-US"/>
          </a:p>
        </p:txBody>
      </p:sp>
    </p:spTree>
    <p:extLst>
      <p:ext uri="{BB962C8B-B14F-4D97-AF65-F5344CB8AC3E}">
        <p14:creationId xmlns:p14="http://schemas.microsoft.com/office/powerpoint/2010/main" val="1716917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39C645-76AD-412C-94DB-D62CAC0AAB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29898C1F-7D56-48A3-A39C-FD1410C111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441181B-F90A-4625-B023-CE4591F13241}"/>
              </a:ext>
            </a:extLst>
          </p:cNvPr>
          <p:cNvSpPr>
            <a:spLocks noGrp="1"/>
          </p:cNvSpPr>
          <p:nvPr>
            <p:ph type="dt" sz="half" idx="10"/>
          </p:nvPr>
        </p:nvSpPr>
        <p:spPr/>
        <p:txBody>
          <a:bodyPr/>
          <a:lstStyle/>
          <a:p>
            <a:fld id="{13243BB5-E516-404A-99E4-8159B424F678}" type="datetimeFigureOut">
              <a:rPr lang="en-US" smtClean="0"/>
              <a:t>3/24/2020</a:t>
            </a:fld>
            <a:endParaRPr lang="en-US"/>
          </a:p>
        </p:txBody>
      </p:sp>
      <p:sp>
        <p:nvSpPr>
          <p:cNvPr id="5" name="Footer Placeholder 4">
            <a:extLst>
              <a:ext uri="{FF2B5EF4-FFF2-40B4-BE49-F238E27FC236}">
                <a16:creationId xmlns:a16="http://schemas.microsoft.com/office/drawing/2014/main" xmlns="" id="{3561BF69-CCDB-4FF3-9466-008B7703A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3A7B6EB-B1A5-4FCF-B2A4-867C52E0C9B0}"/>
              </a:ext>
            </a:extLst>
          </p:cNvPr>
          <p:cNvSpPr>
            <a:spLocks noGrp="1"/>
          </p:cNvSpPr>
          <p:nvPr>
            <p:ph type="sldNum" sz="quarter" idx="12"/>
          </p:nvPr>
        </p:nvSpPr>
        <p:spPr/>
        <p:txBody>
          <a:bodyPr/>
          <a:lstStyle/>
          <a:p>
            <a:fld id="{6C45414C-922D-48C6-A992-70404B4C0059}" type="slidenum">
              <a:rPr lang="en-US" smtClean="0"/>
              <a:t>‹#›</a:t>
            </a:fld>
            <a:endParaRPr lang="en-US"/>
          </a:p>
        </p:txBody>
      </p:sp>
    </p:spTree>
    <p:extLst>
      <p:ext uri="{BB962C8B-B14F-4D97-AF65-F5344CB8AC3E}">
        <p14:creationId xmlns:p14="http://schemas.microsoft.com/office/powerpoint/2010/main" val="467774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08AE49-07CF-43CF-9921-F1B3109B4C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FB59C48-243D-4E63-864F-E247E4577C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E4C1B018-FA10-4661-986F-7DAB7E620C3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2E984C0-0FAF-49E8-88A1-57AA136F4E9C}"/>
              </a:ext>
            </a:extLst>
          </p:cNvPr>
          <p:cNvSpPr>
            <a:spLocks noGrp="1"/>
          </p:cNvSpPr>
          <p:nvPr>
            <p:ph type="dt" sz="half" idx="10"/>
          </p:nvPr>
        </p:nvSpPr>
        <p:spPr/>
        <p:txBody>
          <a:bodyPr/>
          <a:lstStyle/>
          <a:p>
            <a:fld id="{13243BB5-E516-404A-99E4-8159B424F678}" type="datetimeFigureOut">
              <a:rPr lang="en-US" smtClean="0"/>
              <a:t>3/24/2020</a:t>
            </a:fld>
            <a:endParaRPr lang="en-US"/>
          </a:p>
        </p:txBody>
      </p:sp>
      <p:sp>
        <p:nvSpPr>
          <p:cNvPr id="6" name="Footer Placeholder 5">
            <a:extLst>
              <a:ext uri="{FF2B5EF4-FFF2-40B4-BE49-F238E27FC236}">
                <a16:creationId xmlns:a16="http://schemas.microsoft.com/office/drawing/2014/main" xmlns="" id="{DBB6B508-A26B-4C0F-B165-30F8E3C526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9B44C1B-0F9E-421A-83DC-8988476B367E}"/>
              </a:ext>
            </a:extLst>
          </p:cNvPr>
          <p:cNvSpPr>
            <a:spLocks noGrp="1"/>
          </p:cNvSpPr>
          <p:nvPr>
            <p:ph type="sldNum" sz="quarter" idx="12"/>
          </p:nvPr>
        </p:nvSpPr>
        <p:spPr/>
        <p:txBody>
          <a:bodyPr/>
          <a:lstStyle/>
          <a:p>
            <a:fld id="{6C45414C-922D-48C6-A992-70404B4C0059}" type="slidenum">
              <a:rPr lang="en-US" smtClean="0"/>
              <a:t>‹#›</a:t>
            </a:fld>
            <a:endParaRPr lang="en-US"/>
          </a:p>
        </p:txBody>
      </p:sp>
    </p:spTree>
    <p:extLst>
      <p:ext uri="{BB962C8B-B14F-4D97-AF65-F5344CB8AC3E}">
        <p14:creationId xmlns:p14="http://schemas.microsoft.com/office/powerpoint/2010/main" val="548588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0F8506-4292-45AF-AD7D-74A33D2CDA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87994CF-071D-4B32-A7C6-E4C47B4900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668F4F4-55F1-410F-9D91-2DEACD855A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E81A7FB-3A2F-473F-9F62-A459E2855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F751EA2-98A3-4E72-A4F8-2C7E017163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717CBA7-C5F7-4130-B117-CE962A335EB5}"/>
              </a:ext>
            </a:extLst>
          </p:cNvPr>
          <p:cNvSpPr>
            <a:spLocks noGrp="1"/>
          </p:cNvSpPr>
          <p:nvPr>
            <p:ph type="dt" sz="half" idx="10"/>
          </p:nvPr>
        </p:nvSpPr>
        <p:spPr/>
        <p:txBody>
          <a:bodyPr/>
          <a:lstStyle/>
          <a:p>
            <a:fld id="{13243BB5-E516-404A-99E4-8159B424F678}" type="datetimeFigureOut">
              <a:rPr lang="en-US" smtClean="0"/>
              <a:t>3/24/2020</a:t>
            </a:fld>
            <a:endParaRPr lang="en-US"/>
          </a:p>
        </p:txBody>
      </p:sp>
      <p:sp>
        <p:nvSpPr>
          <p:cNvPr id="8" name="Footer Placeholder 7">
            <a:extLst>
              <a:ext uri="{FF2B5EF4-FFF2-40B4-BE49-F238E27FC236}">
                <a16:creationId xmlns:a16="http://schemas.microsoft.com/office/drawing/2014/main" xmlns="" id="{609A638F-F4EA-4AF9-A5A6-ECE9B0971A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C20D685-CDFF-42B6-85D3-6043B86620F7}"/>
              </a:ext>
            </a:extLst>
          </p:cNvPr>
          <p:cNvSpPr>
            <a:spLocks noGrp="1"/>
          </p:cNvSpPr>
          <p:nvPr>
            <p:ph type="sldNum" sz="quarter" idx="12"/>
          </p:nvPr>
        </p:nvSpPr>
        <p:spPr/>
        <p:txBody>
          <a:bodyPr/>
          <a:lstStyle/>
          <a:p>
            <a:fld id="{6C45414C-922D-48C6-A992-70404B4C0059}" type="slidenum">
              <a:rPr lang="en-US" smtClean="0"/>
              <a:t>‹#›</a:t>
            </a:fld>
            <a:endParaRPr lang="en-US"/>
          </a:p>
        </p:txBody>
      </p:sp>
    </p:spTree>
    <p:extLst>
      <p:ext uri="{BB962C8B-B14F-4D97-AF65-F5344CB8AC3E}">
        <p14:creationId xmlns:p14="http://schemas.microsoft.com/office/powerpoint/2010/main" val="1591444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C57171-CBC4-45E9-9656-84FD5305648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C9D1A195-2162-4088-B8BB-A04E54348AF0}"/>
              </a:ext>
            </a:extLst>
          </p:cNvPr>
          <p:cNvSpPr>
            <a:spLocks noGrp="1"/>
          </p:cNvSpPr>
          <p:nvPr>
            <p:ph type="dt" sz="half" idx="10"/>
          </p:nvPr>
        </p:nvSpPr>
        <p:spPr/>
        <p:txBody>
          <a:bodyPr/>
          <a:lstStyle/>
          <a:p>
            <a:fld id="{13243BB5-E516-404A-99E4-8159B424F678}" type="datetimeFigureOut">
              <a:rPr lang="en-US" smtClean="0"/>
              <a:t>3/24/2020</a:t>
            </a:fld>
            <a:endParaRPr lang="en-US"/>
          </a:p>
        </p:txBody>
      </p:sp>
      <p:sp>
        <p:nvSpPr>
          <p:cNvPr id="4" name="Footer Placeholder 3">
            <a:extLst>
              <a:ext uri="{FF2B5EF4-FFF2-40B4-BE49-F238E27FC236}">
                <a16:creationId xmlns:a16="http://schemas.microsoft.com/office/drawing/2014/main" xmlns="" id="{11170F68-4689-4117-AE3D-C7D491ACCF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56E7B41-0990-4A30-9464-54C5607F9C65}"/>
              </a:ext>
            </a:extLst>
          </p:cNvPr>
          <p:cNvSpPr>
            <a:spLocks noGrp="1"/>
          </p:cNvSpPr>
          <p:nvPr>
            <p:ph type="sldNum" sz="quarter" idx="12"/>
          </p:nvPr>
        </p:nvSpPr>
        <p:spPr/>
        <p:txBody>
          <a:bodyPr/>
          <a:lstStyle/>
          <a:p>
            <a:fld id="{6C45414C-922D-48C6-A992-70404B4C0059}" type="slidenum">
              <a:rPr lang="en-US" smtClean="0"/>
              <a:t>‹#›</a:t>
            </a:fld>
            <a:endParaRPr lang="en-US"/>
          </a:p>
        </p:txBody>
      </p:sp>
    </p:spTree>
    <p:extLst>
      <p:ext uri="{BB962C8B-B14F-4D97-AF65-F5344CB8AC3E}">
        <p14:creationId xmlns:p14="http://schemas.microsoft.com/office/powerpoint/2010/main" val="515634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D09823B-D141-4B8C-BFE4-2406A82DD0EF}"/>
              </a:ext>
            </a:extLst>
          </p:cNvPr>
          <p:cNvSpPr>
            <a:spLocks noGrp="1"/>
          </p:cNvSpPr>
          <p:nvPr>
            <p:ph type="dt" sz="half" idx="10"/>
          </p:nvPr>
        </p:nvSpPr>
        <p:spPr/>
        <p:txBody>
          <a:bodyPr/>
          <a:lstStyle/>
          <a:p>
            <a:fld id="{13243BB5-E516-404A-99E4-8159B424F678}" type="datetimeFigureOut">
              <a:rPr lang="en-US" smtClean="0"/>
              <a:t>3/24/2020</a:t>
            </a:fld>
            <a:endParaRPr lang="en-US"/>
          </a:p>
        </p:txBody>
      </p:sp>
      <p:sp>
        <p:nvSpPr>
          <p:cNvPr id="3" name="Footer Placeholder 2">
            <a:extLst>
              <a:ext uri="{FF2B5EF4-FFF2-40B4-BE49-F238E27FC236}">
                <a16:creationId xmlns:a16="http://schemas.microsoft.com/office/drawing/2014/main" xmlns="" id="{974584CD-BC49-4646-AA36-3079ED028D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92ABB10-B25C-429F-9B35-263AF6EF50D4}"/>
              </a:ext>
            </a:extLst>
          </p:cNvPr>
          <p:cNvSpPr>
            <a:spLocks noGrp="1"/>
          </p:cNvSpPr>
          <p:nvPr>
            <p:ph type="sldNum" sz="quarter" idx="12"/>
          </p:nvPr>
        </p:nvSpPr>
        <p:spPr/>
        <p:txBody>
          <a:bodyPr/>
          <a:lstStyle/>
          <a:p>
            <a:fld id="{6C45414C-922D-48C6-A992-70404B4C0059}" type="slidenum">
              <a:rPr lang="en-US" smtClean="0"/>
              <a:t>‹#›</a:t>
            </a:fld>
            <a:endParaRPr lang="en-US"/>
          </a:p>
        </p:txBody>
      </p:sp>
    </p:spTree>
    <p:extLst>
      <p:ext uri="{BB962C8B-B14F-4D97-AF65-F5344CB8AC3E}">
        <p14:creationId xmlns:p14="http://schemas.microsoft.com/office/powerpoint/2010/main" val="3110953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901654-3CC1-4105-9D0A-F6DCE998DB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5EF5935-A673-41CB-B04B-0C1B15ECAD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A0B5ED9-2F32-40D8-9047-AC7B95BEF3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05AB9E5-193D-468B-9C24-F39F34B35D9D}"/>
              </a:ext>
            </a:extLst>
          </p:cNvPr>
          <p:cNvSpPr>
            <a:spLocks noGrp="1"/>
          </p:cNvSpPr>
          <p:nvPr>
            <p:ph type="dt" sz="half" idx="10"/>
          </p:nvPr>
        </p:nvSpPr>
        <p:spPr/>
        <p:txBody>
          <a:bodyPr/>
          <a:lstStyle/>
          <a:p>
            <a:fld id="{13243BB5-E516-404A-99E4-8159B424F678}" type="datetimeFigureOut">
              <a:rPr lang="en-US" smtClean="0"/>
              <a:t>3/24/2020</a:t>
            </a:fld>
            <a:endParaRPr lang="en-US"/>
          </a:p>
        </p:txBody>
      </p:sp>
      <p:sp>
        <p:nvSpPr>
          <p:cNvPr id="6" name="Footer Placeholder 5">
            <a:extLst>
              <a:ext uri="{FF2B5EF4-FFF2-40B4-BE49-F238E27FC236}">
                <a16:creationId xmlns:a16="http://schemas.microsoft.com/office/drawing/2014/main" xmlns="" id="{6E8A39E3-3C75-42EB-AB7A-9182B002E9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ADCE979-D2D4-43A5-9BCD-8A1B3FA71E9F}"/>
              </a:ext>
            </a:extLst>
          </p:cNvPr>
          <p:cNvSpPr>
            <a:spLocks noGrp="1"/>
          </p:cNvSpPr>
          <p:nvPr>
            <p:ph type="sldNum" sz="quarter" idx="12"/>
          </p:nvPr>
        </p:nvSpPr>
        <p:spPr/>
        <p:txBody>
          <a:bodyPr/>
          <a:lstStyle/>
          <a:p>
            <a:fld id="{6C45414C-922D-48C6-A992-70404B4C0059}" type="slidenum">
              <a:rPr lang="en-US" smtClean="0"/>
              <a:t>‹#›</a:t>
            </a:fld>
            <a:endParaRPr lang="en-US"/>
          </a:p>
        </p:txBody>
      </p:sp>
    </p:spTree>
    <p:extLst>
      <p:ext uri="{BB962C8B-B14F-4D97-AF65-F5344CB8AC3E}">
        <p14:creationId xmlns:p14="http://schemas.microsoft.com/office/powerpoint/2010/main" val="3654628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FC261A-31E0-4F85-80A8-4264C60F8A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1887CB6-831D-4BCD-81B8-A39AE85F91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A00BE15-518D-4706-9C13-AFE19649F7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C1C5E10-5953-4192-9EDB-A975AEF92076}"/>
              </a:ext>
            </a:extLst>
          </p:cNvPr>
          <p:cNvSpPr>
            <a:spLocks noGrp="1"/>
          </p:cNvSpPr>
          <p:nvPr>
            <p:ph type="dt" sz="half" idx="10"/>
          </p:nvPr>
        </p:nvSpPr>
        <p:spPr/>
        <p:txBody>
          <a:bodyPr/>
          <a:lstStyle/>
          <a:p>
            <a:fld id="{13243BB5-E516-404A-99E4-8159B424F678}" type="datetimeFigureOut">
              <a:rPr lang="en-US" smtClean="0"/>
              <a:t>3/24/2020</a:t>
            </a:fld>
            <a:endParaRPr lang="en-US"/>
          </a:p>
        </p:txBody>
      </p:sp>
      <p:sp>
        <p:nvSpPr>
          <p:cNvPr id="6" name="Footer Placeholder 5">
            <a:extLst>
              <a:ext uri="{FF2B5EF4-FFF2-40B4-BE49-F238E27FC236}">
                <a16:creationId xmlns:a16="http://schemas.microsoft.com/office/drawing/2014/main" xmlns="" id="{513EB2BB-0696-457F-8225-5F1C5F4FE7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FFD27F9-1879-44D1-B9BF-83896E8A91DC}"/>
              </a:ext>
            </a:extLst>
          </p:cNvPr>
          <p:cNvSpPr>
            <a:spLocks noGrp="1"/>
          </p:cNvSpPr>
          <p:nvPr>
            <p:ph type="sldNum" sz="quarter" idx="12"/>
          </p:nvPr>
        </p:nvSpPr>
        <p:spPr/>
        <p:txBody>
          <a:bodyPr/>
          <a:lstStyle/>
          <a:p>
            <a:fld id="{6C45414C-922D-48C6-A992-70404B4C0059}" type="slidenum">
              <a:rPr lang="en-US" smtClean="0"/>
              <a:t>‹#›</a:t>
            </a:fld>
            <a:endParaRPr lang="en-US"/>
          </a:p>
        </p:txBody>
      </p:sp>
    </p:spTree>
    <p:extLst>
      <p:ext uri="{BB962C8B-B14F-4D97-AF65-F5344CB8AC3E}">
        <p14:creationId xmlns:p14="http://schemas.microsoft.com/office/powerpoint/2010/main" val="799904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1BDCABF-72EC-4B50-9CB3-6794ED44BF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4322F50F-8BA2-4F9D-B204-6169028258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ACE6906-6A1D-43B5-AD85-0BE661B428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243BB5-E516-404A-99E4-8159B424F678}" type="datetimeFigureOut">
              <a:rPr lang="en-US" smtClean="0"/>
              <a:t>3/24/2020</a:t>
            </a:fld>
            <a:endParaRPr lang="en-US"/>
          </a:p>
        </p:txBody>
      </p:sp>
      <p:sp>
        <p:nvSpPr>
          <p:cNvPr id="5" name="Footer Placeholder 4">
            <a:extLst>
              <a:ext uri="{FF2B5EF4-FFF2-40B4-BE49-F238E27FC236}">
                <a16:creationId xmlns:a16="http://schemas.microsoft.com/office/drawing/2014/main" xmlns="" id="{529BA99C-212F-4ED4-BDC0-4D64C302AE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AFE2D20-822A-446C-814F-7F1E850A36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5414C-922D-48C6-A992-70404B4C0059}" type="slidenum">
              <a:rPr lang="en-US" smtClean="0"/>
              <a:t>‹#›</a:t>
            </a:fld>
            <a:endParaRPr lang="en-US"/>
          </a:p>
        </p:txBody>
      </p:sp>
    </p:spTree>
    <p:extLst>
      <p:ext uri="{BB962C8B-B14F-4D97-AF65-F5344CB8AC3E}">
        <p14:creationId xmlns:p14="http://schemas.microsoft.com/office/powerpoint/2010/main" val="37428753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D5FCA7-119C-4652-9168-1C20CA457B8F}"/>
              </a:ext>
            </a:extLst>
          </p:cNvPr>
          <p:cNvSpPr>
            <a:spLocks noGrp="1"/>
          </p:cNvSpPr>
          <p:nvPr>
            <p:ph type="ctrTitle"/>
          </p:nvPr>
        </p:nvSpPr>
        <p:spPr/>
        <p:txBody>
          <a:bodyPr/>
          <a:lstStyle/>
          <a:p>
            <a:r>
              <a:rPr lang="en-US" i="1" dirty="0">
                <a:latin typeface="Times New Roman" panose="02020603050405020304" pitchFamily="18" charset="0"/>
                <a:cs typeface="Times New Roman" panose="02020603050405020304" pitchFamily="18" charset="0"/>
              </a:rPr>
              <a:t>Waltz with Bashir</a:t>
            </a:r>
          </a:p>
        </p:txBody>
      </p:sp>
      <p:sp>
        <p:nvSpPr>
          <p:cNvPr id="3" name="Subtitle 2">
            <a:extLst>
              <a:ext uri="{FF2B5EF4-FFF2-40B4-BE49-F238E27FC236}">
                <a16:creationId xmlns:a16="http://schemas.microsoft.com/office/drawing/2014/main" xmlns="" id="{500DBDA8-6C89-43D3-BB80-A2E9A267651B}"/>
              </a:ext>
            </a:extLst>
          </p:cNvPr>
          <p:cNvSpPr>
            <a:spLocks noGrp="1"/>
          </p:cNvSpPr>
          <p:nvPr>
            <p:ph type="subTitle" idx="1"/>
          </p:nvPr>
        </p:nvSpPr>
        <p:spPr/>
        <p:txBody>
          <a:bodyPr/>
          <a:lstStyle/>
          <a:p>
            <a:r>
              <a:rPr lang="en-US" dirty="0">
                <a:latin typeface="Times New Roman" panose="02020603050405020304" pitchFamily="18" charset="0"/>
                <a:cs typeface="Times New Roman" panose="02020603050405020304" pitchFamily="18" charset="0"/>
              </a:rPr>
              <a:t>Perpetrator Trauma</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6693" y="410888"/>
            <a:ext cx="1238800" cy="1238800"/>
          </a:xfrm>
          <a:prstGeom prst="rect">
            <a:avLst/>
          </a:prstGeom>
        </p:spPr>
      </p:pic>
    </p:spTree>
    <p:extLst>
      <p:ext uri="{BB962C8B-B14F-4D97-AF65-F5344CB8AC3E}">
        <p14:creationId xmlns:p14="http://schemas.microsoft.com/office/powerpoint/2010/main" val="7817594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6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A895A3-909C-458A-9950-5EA05FE5F61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Raya Morag</a:t>
            </a:r>
          </a:p>
        </p:txBody>
      </p:sp>
      <p:sp>
        <p:nvSpPr>
          <p:cNvPr id="3" name="Content Placeholder 2">
            <a:extLst>
              <a:ext uri="{FF2B5EF4-FFF2-40B4-BE49-F238E27FC236}">
                <a16:creationId xmlns:a16="http://schemas.microsoft.com/office/drawing/2014/main" xmlns="" id="{9432DEF1-F6B9-49C5-BC90-38FF63C3615F}"/>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“The work of ‘</a:t>
            </a:r>
            <a:r>
              <a:rPr lang="en-US" dirty="0" err="1">
                <a:latin typeface="Times New Roman" panose="02020603050405020304" pitchFamily="18" charset="0"/>
                <a:cs typeface="Times New Roman" panose="02020603050405020304" pitchFamily="18" charset="0"/>
              </a:rPr>
              <a:t>postmemory</a:t>
            </a:r>
            <a:r>
              <a:rPr lang="en-US" dirty="0">
                <a:latin typeface="Times New Roman" panose="02020603050405020304" pitchFamily="18" charset="0"/>
                <a:cs typeface="Times New Roman" panose="02020603050405020304" pitchFamily="18" charset="0"/>
              </a:rPr>
              <a:t>,’ described by Marianne Hirsch as the response of second-generation Holocaust survivors to the trauma of the first… During </a:t>
            </a:r>
            <a:r>
              <a:rPr lang="en-US" dirty="0" err="1">
                <a:latin typeface="Times New Roman" panose="02020603050405020304" pitchFamily="18" charset="0"/>
                <a:cs typeface="Times New Roman" panose="02020603050405020304" pitchFamily="18" charset="0"/>
              </a:rPr>
              <a:t>Folman’s</a:t>
            </a:r>
            <a:r>
              <a:rPr lang="en-US" dirty="0">
                <a:latin typeface="Times New Roman" panose="02020603050405020304" pitchFamily="18" charset="0"/>
                <a:cs typeface="Times New Roman" panose="02020603050405020304" pitchFamily="18" charset="0"/>
              </a:rPr>
              <a:t> quest, his best friend, the therapist, tells him that the unconsciously assimilated memories of his parents imposed on </a:t>
            </a:r>
            <a:r>
              <a:rPr lang="en-US" dirty="0" err="1">
                <a:latin typeface="Times New Roman" panose="02020603050405020304" pitchFamily="18" charset="0"/>
                <a:cs typeface="Times New Roman" panose="02020603050405020304" pitchFamily="18" charset="0"/>
              </a:rPr>
              <a:t>Folman</a:t>
            </a:r>
            <a:r>
              <a:rPr lang="en-US" dirty="0">
                <a:latin typeface="Times New Roman" panose="02020603050405020304" pitchFamily="18" charset="0"/>
                <a:cs typeface="Times New Roman" panose="02020603050405020304" pitchFamily="18" charset="0"/>
              </a:rPr>
              <a:t> ‘the role of the Nazi’ when he was a soldier. The double </a:t>
            </a:r>
            <a:r>
              <a:rPr lang="en-US" dirty="0" err="1">
                <a:latin typeface="Times New Roman" panose="02020603050405020304" pitchFamily="18" charset="0"/>
                <a:cs typeface="Times New Roman" panose="02020603050405020304" pitchFamily="18" charset="0"/>
              </a:rPr>
              <a:t>postmemory</a:t>
            </a:r>
            <a:r>
              <a:rPr lang="en-US" dirty="0">
                <a:latin typeface="Times New Roman" panose="02020603050405020304" pitchFamily="18" charset="0"/>
                <a:cs typeface="Times New Roman" panose="02020603050405020304" pitchFamily="18" charset="0"/>
              </a:rPr>
              <a:t> shift from indirect perpetrator in Lebanon to direct perpetrator in the Holocaust, and from the Lebanon camps to ‘those’ camps, involves blurring identifications of childhood innocence and youthful complicity through mechanisms of repression and projection” (99-100)</a:t>
            </a:r>
          </a:p>
        </p:txBody>
      </p:sp>
    </p:spTree>
    <p:extLst>
      <p:ext uri="{BB962C8B-B14F-4D97-AF65-F5344CB8AC3E}">
        <p14:creationId xmlns:p14="http://schemas.microsoft.com/office/powerpoint/2010/main" val="2984503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540B8157-AE6D-4A11-AC8D-14F32A782AC2}"/>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Regarding Trauma Theory</a:t>
            </a:r>
          </a:p>
        </p:txBody>
      </p:sp>
      <p:sp>
        <p:nvSpPr>
          <p:cNvPr id="5" name="Text Placeholder 4">
            <a:extLst>
              <a:ext uri="{FF2B5EF4-FFF2-40B4-BE49-F238E27FC236}">
                <a16:creationId xmlns:a16="http://schemas.microsoft.com/office/drawing/2014/main" xmlns="" id="{7AD05B4C-8100-420F-B7D4-197EAD0D941B}"/>
              </a:ext>
            </a:extLst>
          </p:cNvPr>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With Morag and </a:t>
            </a:r>
            <a:r>
              <a:rPr lang="en-US" dirty="0" err="1">
                <a:latin typeface="Times New Roman" panose="02020603050405020304" pitchFamily="18" charset="0"/>
                <a:cs typeface="Times New Roman" panose="02020603050405020304" pitchFamily="18" charset="0"/>
              </a:rPr>
              <a:t>Caruth</a:t>
            </a:r>
            <a:r>
              <a:rPr lang="en-US" dirty="0">
                <a:latin typeface="Times New Roman" panose="02020603050405020304" pitchFamily="18" charset="0"/>
                <a:cs typeface="Times New Roman" panose="02020603050405020304" pitchFamily="18" charset="0"/>
              </a:rPr>
              <a:t> (Originating from Susan Sontag)</a:t>
            </a:r>
          </a:p>
        </p:txBody>
      </p:sp>
    </p:spTree>
    <p:extLst>
      <p:ext uri="{BB962C8B-B14F-4D97-AF65-F5344CB8AC3E}">
        <p14:creationId xmlns:p14="http://schemas.microsoft.com/office/powerpoint/2010/main" val="292484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A895A3-909C-458A-9950-5EA05FE5F61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Raya Morag</a:t>
            </a:r>
          </a:p>
        </p:txBody>
      </p:sp>
      <p:sp>
        <p:nvSpPr>
          <p:cNvPr id="3" name="Content Placeholder 2">
            <a:extLst>
              <a:ext uri="{FF2B5EF4-FFF2-40B4-BE49-F238E27FC236}">
                <a16:creationId xmlns:a16="http://schemas.microsoft.com/office/drawing/2014/main" xmlns="" id="{9432DEF1-F6B9-49C5-BC90-38FF63C3615F}"/>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“An intriguing hybrid, the film’s innovative language (animated documentary) has its origins in the ‘old’ logic of cinema aesthetics—with the alleged disparity between the icon (animation) and the index (live footage)—and moves between the two. This transformation endows the archive with a truth value that animation apparently lacks and with an eeriness and uncanniness that are ‘not associated with the realms of the icon or symbol’ ” (102)</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4526" y="330298"/>
            <a:ext cx="1546711" cy="1546711"/>
          </a:xfrm>
          <a:prstGeom prst="rect">
            <a:avLst/>
          </a:prstGeom>
        </p:spPr>
      </p:pic>
    </p:spTree>
    <p:extLst>
      <p:ext uri="{BB962C8B-B14F-4D97-AF65-F5344CB8AC3E}">
        <p14:creationId xmlns:p14="http://schemas.microsoft.com/office/powerpoint/2010/main" val="496409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2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A895A3-909C-458A-9950-5EA05FE5F61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Cathy </a:t>
            </a:r>
            <a:r>
              <a:rPr lang="en-US" dirty="0" err="1">
                <a:latin typeface="Times New Roman" panose="02020603050405020304" pitchFamily="18" charset="0"/>
                <a:cs typeface="Times New Roman" panose="02020603050405020304" pitchFamily="18" charset="0"/>
              </a:rPr>
              <a:t>Caruth</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9432DEF1-F6B9-49C5-BC90-38FF63C3615F}"/>
              </a:ext>
            </a:extLst>
          </p:cNvPr>
          <p:cNvSpPr>
            <a:spLocks noGrp="1"/>
          </p:cNvSpPr>
          <p:nvPr>
            <p:ph idx="1"/>
          </p:nvPr>
        </p:nvSpPr>
        <p:spPr>
          <a:xfrm>
            <a:off x="838200" y="1406769"/>
            <a:ext cx="10515600" cy="5339264"/>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From </a:t>
            </a:r>
            <a:r>
              <a:rPr lang="en-US" i="1" dirty="0">
                <a:latin typeface="Times New Roman" panose="02020603050405020304" pitchFamily="18" charset="0"/>
                <a:cs typeface="Times New Roman" panose="02020603050405020304" pitchFamily="18" charset="0"/>
              </a:rPr>
              <a:t>Trauma: Explorations in Memory</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“Perhaps the most striking feature of traumatic recollection is the fact that it is not a simple memory. Beginning with the earliest work on trauma, a perplexing contradiction has formed the basis of its many definitions and descriptions: while the images of traumatic reenactment remain absolutely accurate and precise, they are largely </a:t>
            </a:r>
            <a:r>
              <a:rPr lang="en-US" dirty="0">
                <a:solidFill>
                  <a:srgbClr val="00B050"/>
                </a:solidFill>
                <a:latin typeface="Times New Roman" panose="02020603050405020304" pitchFamily="18" charset="0"/>
                <a:cs typeface="Times New Roman" panose="02020603050405020304" pitchFamily="18" charset="0"/>
              </a:rPr>
              <a:t>inaccessible</a:t>
            </a:r>
            <a:r>
              <a:rPr lang="en-US" dirty="0">
                <a:latin typeface="Times New Roman" panose="02020603050405020304" pitchFamily="18" charset="0"/>
                <a:cs typeface="Times New Roman" panose="02020603050405020304" pitchFamily="18" charset="0"/>
              </a:rPr>
              <a:t> to conscious recall and control.” (151)</a:t>
            </a:r>
          </a:p>
          <a:p>
            <a:r>
              <a:rPr lang="en-US" dirty="0">
                <a:latin typeface="Times New Roman" panose="02020603050405020304" pitchFamily="18" charset="0"/>
                <a:cs typeface="Times New Roman" panose="02020603050405020304" pitchFamily="18" charset="0"/>
              </a:rPr>
              <a:t>“The inability to recover the past is thus </a:t>
            </a:r>
            <a:r>
              <a:rPr lang="en-US" dirty="0" smtClean="0">
                <a:latin typeface="Times New Roman" panose="02020603050405020304" pitchFamily="18" charset="0"/>
                <a:cs typeface="Times New Roman" panose="02020603050405020304" pitchFamily="18" charset="0"/>
              </a:rPr>
              <a:t>closely </a:t>
            </a:r>
            <a:r>
              <a:rPr lang="en-US" dirty="0">
                <a:latin typeface="Times New Roman" panose="02020603050405020304" pitchFamily="18" charset="0"/>
                <a:cs typeface="Times New Roman" panose="02020603050405020304" pitchFamily="18" charset="0"/>
              </a:rPr>
              <a:t>and paradoxically tied up, in trauma, with the inability to have access to it. And this suggests that what returns in the flashback is not simply an overwhelming experience that has been obstructed by a later repression or amnesia, but an event that is itself constituted, in part, by its </a:t>
            </a:r>
            <a:r>
              <a:rPr lang="en-US" dirty="0">
                <a:solidFill>
                  <a:srgbClr val="00B050"/>
                </a:solidFill>
                <a:latin typeface="Times New Roman" panose="02020603050405020304" pitchFamily="18" charset="0"/>
                <a:cs typeface="Times New Roman" panose="02020603050405020304" pitchFamily="18" charset="0"/>
              </a:rPr>
              <a:t>lack of integration into consciousness</a:t>
            </a:r>
            <a:r>
              <a:rPr lang="en-US" dirty="0">
                <a:latin typeface="Times New Roman" panose="02020603050405020304" pitchFamily="18" charset="0"/>
                <a:cs typeface="Times New Roman" panose="02020603050405020304" pitchFamily="18" charset="0"/>
              </a:rPr>
              <a:t>… it escapes full consciousness as it </a:t>
            </a:r>
            <a:r>
              <a:rPr lang="en-US" dirty="0" smtClean="0">
                <a:latin typeface="Times New Roman" panose="02020603050405020304" pitchFamily="18" charset="0"/>
                <a:cs typeface="Times New Roman" panose="02020603050405020304" pitchFamily="18" charset="0"/>
              </a:rPr>
              <a:t>occurs… The flashback or traumatic reenactment conveys, that is, </a:t>
            </a:r>
            <a:r>
              <a:rPr lang="en-US" dirty="0" err="1" smtClean="0">
                <a:latin typeface="Times New Roman" panose="02020603050405020304" pitchFamily="18" charset="0"/>
                <a:cs typeface="Times New Roman" panose="02020603050405020304" pitchFamily="18" charset="0"/>
              </a:rPr>
              <a:t>both</a:t>
            </a:r>
            <a:r>
              <a:rPr lang="en-US" i="1" dirty="0" err="1" smtClean="0">
                <a:latin typeface="Times New Roman" panose="02020603050405020304" pitchFamily="18" charset="0"/>
                <a:cs typeface="Times New Roman" panose="02020603050405020304" pitchFamily="18" charset="0"/>
              </a:rPr>
              <a:t>the</a:t>
            </a:r>
            <a:r>
              <a:rPr lang="en-US" i="1" dirty="0" smtClean="0">
                <a:latin typeface="Times New Roman" panose="02020603050405020304" pitchFamily="18" charset="0"/>
                <a:cs typeface="Times New Roman" panose="02020603050405020304" pitchFamily="18" charset="0"/>
              </a:rPr>
              <a:t> truth of an event</a:t>
            </a:r>
            <a:r>
              <a:rPr lang="en-US" dirty="0" smtClean="0">
                <a:latin typeface="Times New Roman" panose="02020603050405020304" pitchFamily="18" charset="0"/>
                <a:cs typeface="Times New Roman" panose="02020603050405020304" pitchFamily="18" charset="0"/>
              </a:rPr>
              <a:t>, and </a:t>
            </a:r>
            <a:r>
              <a:rPr lang="en-US" i="1" dirty="0" smtClean="0">
                <a:latin typeface="Times New Roman" panose="02020603050405020304" pitchFamily="18" charset="0"/>
                <a:cs typeface="Times New Roman" panose="02020603050405020304" pitchFamily="18" charset="0"/>
              </a:rPr>
              <a:t>the truth of its incomprehensibility</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152-3)</a:t>
            </a:r>
            <a:endParaRPr lang="en-US" dirty="0">
              <a:latin typeface="Times New Roman" panose="02020603050405020304" pitchFamily="18" charset="0"/>
              <a:cs typeface="Times New Roman" panose="02020603050405020304" pitchFamily="18"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93836" y="365125"/>
            <a:ext cx="1486062" cy="1486062"/>
          </a:xfrm>
          <a:prstGeom prst="rect">
            <a:avLst/>
          </a:prstGeom>
        </p:spPr>
      </p:pic>
    </p:spTree>
    <p:extLst>
      <p:ext uri="{BB962C8B-B14F-4D97-AF65-F5344CB8AC3E}">
        <p14:creationId xmlns:p14="http://schemas.microsoft.com/office/powerpoint/2010/main" val="120514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6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A895A3-909C-458A-9950-5EA05FE5F61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Susan Sontag</a:t>
            </a:r>
          </a:p>
        </p:txBody>
      </p:sp>
      <p:sp>
        <p:nvSpPr>
          <p:cNvPr id="3" name="Content Placeholder 2">
            <a:extLst>
              <a:ext uri="{FF2B5EF4-FFF2-40B4-BE49-F238E27FC236}">
                <a16:creationId xmlns:a16="http://schemas.microsoft.com/office/drawing/2014/main" xmlns="" id="{9432DEF1-F6B9-49C5-BC90-38FF63C3615F}"/>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From </a:t>
            </a:r>
            <a:r>
              <a:rPr lang="en-US" i="1" dirty="0">
                <a:latin typeface="Times New Roman" panose="02020603050405020304" pitchFamily="18" charset="0"/>
                <a:cs typeface="Times New Roman" panose="02020603050405020304" pitchFamily="18" charset="0"/>
              </a:rPr>
              <a:t>Regarding the Pain of Others</a:t>
            </a:r>
          </a:p>
          <a:p>
            <a:r>
              <a:rPr lang="en-US" dirty="0">
                <a:latin typeface="Times New Roman" panose="02020603050405020304" pitchFamily="18" charset="0"/>
                <a:cs typeface="Times New Roman" panose="02020603050405020304" pitchFamily="18" charset="0"/>
              </a:rPr>
              <a:t>Writes that, for a while, many believed that “if the horror could be made vivid enough, most people would finally take in the outrageousness, the insanity of war… This is photography as </a:t>
            </a:r>
            <a:r>
              <a:rPr lang="en-US" dirty="0">
                <a:solidFill>
                  <a:srgbClr val="00B050"/>
                </a:solidFill>
                <a:latin typeface="Times New Roman" panose="02020603050405020304" pitchFamily="18" charset="0"/>
                <a:cs typeface="Times New Roman" panose="02020603050405020304" pitchFamily="18" charset="0"/>
              </a:rPr>
              <a:t>shock therapy</a:t>
            </a:r>
            <a:r>
              <a:rPr lang="en-US" dirty="0">
                <a:latin typeface="Times New Roman" panose="02020603050405020304" pitchFamily="18" charset="0"/>
                <a:cs typeface="Times New Roman" panose="02020603050405020304" pitchFamily="18" charset="0"/>
              </a:rPr>
              <a:t>.” (9)</a:t>
            </a:r>
          </a:p>
          <a:p>
            <a:r>
              <a:rPr lang="en-US" dirty="0">
                <a:latin typeface="Times New Roman" panose="02020603050405020304" pitchFamily="18" charset="0"/>
                <a:cs typeface="Times New Roman" panose="02020603050405020304" pitchFamily="18" charset="0"/>
              </a:rPr>
              <a:t>“Perhaps the only people with the right to look at images of suffering of this extreme order are those who could do something to alleviate it—say, the surgeons at the military hospital where the photograph was taken—or those who could learn from it. The rest of us are </a:t>
            </a:r>
            <a:r>
              <a:rPr lang="en-US" dirty="0">
                <a:solidFill>
                  <a:srgbClr val="00B050"/>
                </a:solidFill>
                <a:latin typeface="Times New Roman" panose="02020603050405020304" pitchFamily="18" charset="0"/>
                <a:cs typeface="Times New Roman" panose="02020603050405020304" pitchFamily="18" charset="0"/>
              </a:rPr>
              <a:t>voyeurs</a:t>
            </a:r>
            <a:r>
              <a:rPr lang="en-US" dirty="0">
                <a:latin typeface="Times New Roman" panose="02020603050405020304" pitchFamily="18" charset="0"/>
                <a:cs typeface="Times New Roman" panose="02020603050405020304" pitchFamily="18" charset="0"/>
              </a:rPr>
              <a:t>, whether or not we mean to be.” (29)</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60572" y="365125"/>
            <a:ext cx="1696000" cy="1696000"/>
          </a:xfrm>
          <a:prstGeom prst="rect">
            <a:avLst/>
          </a:prstGeom>
        </p:spPr>
      </p:pic>
    </p:spTree>
    <p:extLst>
      <p:ext uri="{BB962C8B-B14F-4D97-AF65-F5344CB8AC3E}">
        <p14:creationId xmlns:p14="http://schemas.microsoft.com/office/powerpoint/2010/main" val="36834590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0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1A170A7-4DFB-4B65-81BF-0C58BD088AD1}"/>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 Little History Lesson</a:t>
            </a:r>
          </a:p>
        </p:txBody>
      </p:sp>
      <p:sp>
        <p:nvSpPr>
          <p:cNvPr id="5" name="Text Placeholder 4">
            <a:extLst>
              <a:ext uri="{FF2B5EF4-FFF2-40B4-BE49-F238E27FC236}">
                <a16:creationId xmlns:a16="http://schemas.microsoft.com/office/drawing/2014/main" xmlns="" id="{3EAE875C-8022-45C5-B5B5-CAD31EF949E1}"/>
              </a:ext>
            </a:extLst>
          </p:cNvPr>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The 1982 Lebanon War</a:t>
            </a:r>
          </a:p>
        </p:txBody>
      </p:sp>
    </p:spTree>
    <p:extLst>
      <p:ext uri="{BB962C8B-B14F-4D97-AF65-F5344CB8AC3E}">
        <p14:creationId xmlns:p14="http://schemas.microsoft.com/office/powerpoint/2010/main" val="1893003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A895A3-909C-458A-9950-5EA05FE5F61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1982 Lebanon War</a:t>
            </a:r>
          </a:p>
        </p:txBody>
      </p:sp>
      <p:sp>
        <p:nvSpPr>
          <p:cNvPr id="3" name="Content Placeholder 2">
            <a:extLst>
              <a:ext uri="{FF2B5EF4-FFF2-40B4-BE49-F238E27FC236}">
                <a16:creationId xmlns:a16="http://schemas.microsoft.com/office/drawing/2014/main" xmlns="" id="{9432DEF1-F6B9-49C5-BC90-38FF63C3615F}"/>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Dubbed “Operation Peace for Galilee” by Israel</a:t>
            </a:r>
          </a:p>
          <a:p>
            <a:r>
              <a:rPr lang="en-US" dirty="0">
                <a:latin typeface="Times New Roman" panose="02020603050405020304" pitchFamily="18" charset="0"/>
                <a:cs typeface="Times New Roman" panose="02020603050405020304" pitchFamily="18" charset="0"/>
              </a:rPr>
              <a:t>The Israel Defense Force (IDF) invaded southern Lebanon in June of 1982 after repeated attacks and counter-attacks between the Palestine Liberation Organization (PLO) and the IDF</a:t>
            </a:r>
          </a:p>
          <a:p>
            <a:r>
              <a:rPr lang="en-US" dirty="0">
                <a:latin typeface="Times New Roman" panose="02020603050405020304" pitchFamily="18" charset="0"/>
                <a:cs typeface="Times New Roman" panose="02020603050405020304" pitchFamily="18" charset="0"/>
              </a:rPr>
              <a:t>The invasion was a response to the attempted assassination of </a:t>
            </a:r>
            <a:r>
              <a:rPr lang="en-US" dirty="0" err="1">
                <a:latin typeface="Times New Roman" panose="02020603050405020304" pitchFamily="18" charset="0"/>
                <a:cs typeface="Times New Roman" panose="02020603050405020304" pitchFamily="18" charset="0"/>
              </a:rPr>
              <a:t>Shlomo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Argov</a:t>
            </a:r>
            <a:r>
              <a:rPr lang="en-US" dirty="0">
                <a:latin typeface="Times New Roman" panose="02020603050405020304" pitchFamily="18" charset="0"/>
                <a:cs typeface="Times New Roman" panose="02020603050405020304" pitchFamily="18" charset="0"/>
              </a:rPr>
              <a:t>, the Israeli ambassador in the United Kingdom</a:t>
            </a:r>
          </a:p>
        </p:txBody>
      </p:sp>
    </p:spTree>
    <p:extLst>
      <p:ext uri="{BB962C8B-B14F-4D97-AF65-F5344CB8AC3E}">
        <p14:creationId xmlns:p14="http://schemas.microsoft.com/office/powerpoint/2010/main" val="1583549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A895A3-909C-458A-9950-5EA05FE5F61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The Sabra and Shatila Massacre</a:t>
            </a:r>
          </a:p>
        </p:txBody>
      </p:sp>
      <p:sp>
        <p:nvSpPr>
          <p:cNvPr id="3" name="Content Placeholder 2">
            <a:extLst>
              <a:ext uri="{FF2B5EF4-FFF2-40B4-BE49-F238E27FC236}">
                <a16:creationId xmlns:a16="http://schemas.microsoft.com/office/drawing/2014/main" xmlns="" id="{9432DEF1-F6B9-49C5-BC90-38FF63C3615F}"/>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On September 18</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of 1982, the </a:t>
            </a:r>
            <a:r>
              <a:rPr lang="en-US" dirty="0" err="1">
                <a:latin typeface="Times New Roman" panose="02020603050405020304" pitchFamily="18" charset="0"/>
                <a:cs typeface="Times New Roman" panose="02020603050405020304" pitchFamily="18" charset="0"/>
              </a:rPr>
              <a:t>Kataeb</a:t>
            </a:r>
            <a:r>
              <a:rPr lang="en-US" dirty="0">
                <a:latin typeface="Times New Roman" panose="02020603050405020304" pitchFamily="18" charset="0"/>
                <a:cs typeface="Times New Roman" panose="02020603050405020304" pitchFamily="18" charset="0"/>
              </a:rPr>
              <a:t> Party militia (the Phalanges) murdered between 460 and 3,500 Palestinian civilians</a:t>
            </a:r>
          </a:p>
          <a:p>
            <a:pPr lvl="1"/>
            <a:r>
              <a:rPr lang="en-US" dirty="0">
                <a:latin typeface="Times New Roman" panose="02020603050405020304" pitchFamily="18" charset="0"/>
                <a:cs typeface="Times New Roman" panose="02020603050405020304" pitchFamily="18" charset="0"/>
              </a:rPr>
              <a:t>The number of deaths is widely disputed</a:t>
            </a:r>
          </a:p>
          <a:p>
            <a:r>
              <a:rPr lang="en-US" dirty="0">
                <a:latin typeface="Times New Roman" panose="02020603050405020304" pitchFamily="18" charset="0"/>
                <a:cs typeface="Times New Roman" panose="02020603050405020304" pitchFamily="18" charset="0"/>
              </a:rPr>
              <a:t>The massacre was carried out in plain sight of the IDF, who were allies with the militia</a:t>
            </a:r>
          </a:p>
          <a:p>
            <a:r>
              <a:rPr lang="en-US" dirty="0">
                <a:latin typeface="Times New Roman" panose="02020603050405020304" pitchFamily="18" charset="0"/>
                <a:cs typeface="Times New Roman" panose="02020603050405020304" pitchFamily="18" charset="0"/>
              </a:rPr>
              <a:t>Worse still, the IDF surrounded Sabra and Shatila, preventing residents from leaving, even firing flares at night so that the Phalanges could see</a:t>
            </a:r>
          </a:p>
          <a:p>
            <a:pPr lvl="1"/>
            <a:r>
              <a:rPr lang="en-US" dirty="0">
                <a:latin typeface="Times New Roman" panose="02020603050405020304" pitchFamily="18" charset="0"/>
                <a:cs typeface="Times New Roman" panose="02020603050405020304" pitchFamily="18" charset="0"/>
              </a:rPr>
              <a:t>While not actually partaking in the massacre, the IDF were almost equally culpable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16151" y="197451"/>
            <a:ext cx="1560706" cy="1560706"/>
          </a:xfrm>
          <a:prstGeom prst="rect">
            <a:avLst/>
          </a:prstGeom>
        </p:spPr>
      </p:pic>
    </p:spTree>
    <p:extLst>
      <p:ext uri="{BB962C8B-B14F-4D97-AF65-F5344CB8AC3E}">
        <p14:creationId xmlns:p14="http://schemas.microsoft.com/office/powerpoint/2010/main" val="3572484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5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A895A3-909C-458A-9950-5EA05FE5F61C}"/>
              </a:ext>
            </a:extLst>
          </p:cNvPr>
          <p:cNvSpPr>
            <a:spLocks noGrp="1"/>
          </p:cNvSpPr>
          <p:nvPr>
            <p:ph type="title"/>
          </p:nvPr>
        </p:nvSpPr>
        <p:spPr/>
        <p:txBody>
          <a:bodyPr/>
          <a:lstStyle/>
          <a:p>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9432DEF1-F6B9-49C5-BC90-38FF63C3615F}"/>
              </a:ext>
            </a:extLst>
          </p:cNvPr>
          <p:cNvSpPr>
            <a:spLocks noGrp="1"/>
          </p:cNvSpPr>
          <p:nvPr>
            <p:ph idx="1"/>
          </p:nvPr>
        </p:nvSpPr>
        <p:spPr/>
        <p:txBody>
          <a:bodyPr/>
          <a:lstStyle/>
          <a:p>
            <a:endParaRPr lang="en-US" dirty="0">
              <a:latin typeface="Times New Roman" panose="02020603050405020304" pitchFamily="18" charset="0"/>
              <a:cs typeface="Times New Roman" panose="02020603050405020304" pitchFamily="18" charset="0"/>
            </a:endParaRPr>
          </a:p>
        </p:txBody>
      </p:sp>
      <p:pic>
        <p:nvPicPr>
          <p:cNvPr id="1026" name="Picture 2" descr="Image result for waltz with bashir">
            <a:extLst>
              <a:ext uri="{FF2B5EF4-FFF2-40B4-BE49-F238E27FC236}">
                <a16:creationId xmlns:a16="http://schemas.microsoft.com/office/drawing/2014/main" xmlns="" id="{4D8608FE-DEDD-4DF2-80AE-898654D106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0103" y="891835"/>
            <a:ext cx="6751794" cy="507433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4037" y="379397"/>
            <a:ext cx="1378759" cy="1378759"/>
          </a:xfrm>
          <a:prstGeom prst="rect">
            <a:avLst/>
          </a:prstGeom>
        </p:spPr>
      </p:pic>
    </p:spTree>
    <p:extLst>
      <p:ext uri="{BB962C8B-B14F-4D97-AF65-F5344CB8AC3E}">
        <p14:creationId xmlns:p14="http://schemas.microsoft.com/office/powerpoint/2010/main" val="42479009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5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6C34832-006E-4D99-A795-91A47242F954}"/>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Marianne Hirsch</a:t>
            </a:r>
          </a:p>
        </p:txBody>
      </p:sp>
      <p:sp>
        <p:nvSpPr>
          <p:cNvPr id="5" name="Text Placeholder 4">
            <a:extLst>
              <a:ext uri="{FF2B5EF4-FFF2-40B4-BE49-F238E27FC236}">
                <a16:creationId xmlns:a16="http://schemas.microsoft.com/office/drawing/2014/main" xmlns="" id="{08754E78-B3E4-48C6-81F9-C2E67DED22B3}"/>
              </a:ext>
            </a:extLst>
          </p:cNvPr>
          <p:cNvSpPr>
            <a:spLocks noGrp="1"/>
          </p:cNvSpPr>
          <p:nvPr>
            <p:ph type="body" idx="1"/>
          </p:nvPr>
        </p:nvSpPr>
        <p:spPr/>
        <p:txBody>
          <a:bodyPr/>
          <a:lstStyle/>
          <a:p>
            <a:r>
              <a:rPr lang="en-US" dirty="0" err="1">
                <a:latin typeface="Times New Roman" panose="02020603050405020304" pitchFamily="18" charset="0"/>
                <a:cs typeface="Times New Roman" panose="02020603050405020304" pitchFamily="18" charset="0"/>
              </a:rPr>
              <a:t>Postmemory</a:t>
            </a:r>
            <a:endParaRPr lang="en-US" dirty="0">
              <a:latin typeface="Times New Roman" panose="02020603050405020304" pitchFamily="18" charset="0"/>
              <a:cs typeface="Times New Roman" panose="02020603050405020304" pitchFamily="18"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4727" y="339629"/>
            <a:ext cx="1215473" cy="1215473"/>
          </a:xfrm>
          <a:prstGeom prst="rect">
            <a:avLst/>
          </a:prstGeom>
        </p:spPr>
      </p:pic>
    </p:spTree>
    <p:extLst>
      <p:ext uri="{BB962C8B-B14F-4D97-AF65-F5344CB8AC3E}">
        <p14:creationId xmlns:p14="http://schemas.microsoft.com/office/powerpoint/2010/main" val="28573427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5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A895A3-909C-458A-9950-5EA05FE5F61C}"/>
              </a:ext>
            </a:extLst>
          </p:cNvPr>
          <p:cNvSpPr>
            <a:spLocks noGrp="1"/>
          </p:cNvSpPr>
          <p:nvPr>
            <p:ph type="title"/>
          </p:nvPr>
        </p:nvSpPr>
        <p:spPr/>
        <p:txBody>
          <a:bodyPr/>
          <a:lstStyle/>
          <a:p>
            <a:r>
              <a:rPr lang="en-US" dirty="0">
                <a:solidFill>
                  <a:srgbClr val="00B050"/>
                </a:solidFill>
                <a:latin typeface="Times New Roman" panose="02020603050405020304" pitchFamily="18" charset="0"/>
                <a:cs typeface="Times New Roman" panose="02020603050405020304" pitchFamily="18" charset="0"/>
              </a:rPr>
              <a:t>Marianne Hirsch </a:t>
            </a:r>
            <a:r>
              <a:rPr lang="en-US" dirty="0">
                <a:latin typeface="Times New Roman" panose="02020603050405020304" pitchFamily="18" charset="0"/>
                <a:cs typeface="Times New Roman" panose="02020603050405020304" pitchFamily="18" charset="0"/>
              </a:rPr>
              <a:t>and </a:t>
            </a:r>
            <a:r>
              <a:rPr lang="en-US" dirty="0" err="1">
                <a:solidFill>
                  <a:srgbClr val="00B050"/>
                </a:solidFill>
                <a:latin typeface="Times New Roman" panose="02020603050405020304" pitchFamily="18" charset="0"/>
                <a:cs typeface="Times New Roman" panose="02020603050405020304" pitchFamily="18" charset="0"/>
              </a:rPr>
              <a:t>Postmemory</a:t>
            </a:r>
            <a:endParaRPr lang="en-US" dirty="0">
              <a:solidFill>
                <a:srgbClr val="00B050"/>
              </a:solidFill>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9432DEF1-F6B9-49C5-BC90-38FF63C3615F}"/>
              </a:ext>
            </a:extLst>
          </p:cNvPr>
          <p:cNvSpPr>
            <a:spLocks noGrp="1"/>
          </p:cNvSpPr>
          <p:nvPr>
            <p:ph idx="1"/>
          </p:nvPr>
        </p:nvSpPr>
        <p:spPr>
          <a:xfrm>
            <a:off x="838200" y="1587086"/>
            <a:ext cx="10515600" cy="4800462"/>
          </a:xfrm>
        </p:spPr>
        <p:txBody>
          <a:bodyPr>
            <a:normAutofit fontScale="92500" lnSpcReduction="10000"/>
          </a:bodyPr>
          <a:lstStyle/>
          <a:p>
            <a:r>
              <a:rPr lang="en-US" dirty="0">
                <a:solidFill>
                  <a:srgbClr val="00B050"/>
                </a:solidFill>
                <a:latin typeface="Times New Roman" panose="02020603050405020304" pitchFamily="18" charset="0"/>
                <a:cs typeface="Times New Roman" panose="02020603050405020304" pitchFamily="18" charset="0"/>
              </a:rPr>
              <a:t>Marianne Hirsch </a:t>
            </a:r>
            <a:r>
              <a:rPr lang="en-US" dirty="0">
                <a:latin typeface="Times New Roman" panose="02020603050405020304" pitchFamily="18" charset="0"/>
                <a:cs typeface="Times New Roman" panose="02020603050405020304" pitchFamily="18" charset="0"/>
              </a:rPr>
              <a:t>posited the idea of “</a:t>
            </a:r>
            <a:r>
              <a:rPr lang="en-US" dirty="0" err="1">
                <a:solidFill>
                  <a:srgbClr val="00B050"/>
                </a:solidFill>
                <a:latin typeface="Times New Roman" panose="02020603050405020304" pitchFamily="18" charset="0"/>
                <a:cs typeface="Times New Roman" panose="02020603050405020304" pitchFamily="18" charset="0"/>
              </a:rPr>
              <a:t>postmemory</a:t>
            </a:r>
            <a:r>
              <a:rPr lang="en-US" dirty="0">
                <a:latin typeface="Times New Roman" panose="02020603050405020304" pitchFamily="18" charset="0"/>
                <a:cs typeface="Times New Roman" panose="02020603050405020304" pitchFamily="18" charset="0"/>
              </a:rPr>
              <a:t>” when speaking about Art Spiegelman’s </a:t>
            </a:r>
            <a:r>
              <a:rPr lang="en-US" i="1" dirty="0">
                <a:solidFill>
                  <a:srgbClr val="00B050"/>
                </a:solidFill>
                <a:latin typeface="Times New Roman" panose="02020603050405020304" pitchFamily="18" charset="0"/>
                <a:cs typeface="Times New Roman" panose="02020603050405020304" pitchFamily="18" charset="0"/>
              </a:rPr>
              <a:t>Maus</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comic and the Holocaust, and it has since become a major concept for trauma theory, cited in thousands of articles and books since</a:t>
            </a:r>
          </a:p>
          <a:p>
            <a:pPr lvl="1"/>
            <a:r>
              <a:rPr lang="en-US" dirty="0">
                <a:latin typeface="Times New Roman" panose="02020603050405020304" pitchFamily="18" charset="0"/>
                <a:cs typeface="Times New Roman" panose="02020603050405020304" pitchFamily="18" charset="0"/>
              </a:rPr>
              <a:t>She writes, “ ‘</a:t>
            </a:r>
            <a:r>
              <a:rPr lang="en-US" dirty="0" err="1">
                <a:latin typeface="Times New Roman" panose="02020603050405020304" pitchFamily="18" charset="0"/>
                <a:cs typeface="Times New Roman" panose="02020603050405020304" pitchFamily="18" charset="0"/>
              </a:rPr>
              <a:t>Postmemory</a:t>
            </a:r>
            <a:r>
              <a:rPr lang="en-US" dirty="0">
                <a:latin typeface="Times New Roman" panose="02020603050405020304" pitchFamily="18" charset="0"/>
                <a:cs typeface="Times New Roman" panose="02020603050405020304" pitchFamily="18" charset="0"/>
              </a:rPr>
              <a:t>’ describes the relationship that the ‘generation after’ bears to the personal, collective, and cultural trauma of those who came before-to experiences they ‘remember’ only by means of the stories, images, and behaviors among which they grew up. But these experiences were transmitted to them so deeply and affectively as to seem to constitute memories in their own right. </a:t>
            </a:r>
            <a:r>
              <a:rPr lang="en-US" dirty="0" err="1">
                <a:latin typeface="Times New Roman" panose="02020603050405020304" pitchFamily="18" charset="0"/>
                <a:cs typeface="Times New Roman" panose="02020603050405020304" pitchFamily="18" charset="0"/>
              </a:rPr>
              <a:t>Postmemory’s</a:t>
            </a:r>
            <a:r>
              <a:rPr lang="en-US" dirty="0">
                <a:latin typeface="Times New Roman" panose="02020603050405020304" pitchFamily="18" charset="0"/>
                <a:cs typeface="Times New Roman" panose="02020603050405020304" pitchFamily="18" charset="0"/>
              </a:rPr>
              <a:t> connection to the past is thus actually mediated not by recall but by imaginative investment, projection, and creation. To grow up with overwhelming inherited memories, to be dominated by narratives that preceded one’s birth or one’s consciousness, is to risk having one’s own life stories displaced, even evacuated, by our ancestors. It is to be shaped, however indirectly, by traumatic fragments of events that still defy narrative reconstruction and exceed comprehension. These events happened in the past, but their effects continue into the present.” (Postmemory.net)</a:t>
            </a:r>
          </a:p>
        </p:txBody>
      </p:sp>
    </p:spTree>
    <p:extLst>
      <p:ext uri="{BB962C8B-B14F-4D97-AF65-F5344CB8AC3E}">
        <p14:creationId xmlns:p14="http://schemas.microsoft.com/office/powerpoint/2010/main" val="427104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A895A3-909C-458A-9950-5EA05FE5F61C}"/>
              </a:ext>
            </a:extLst>
          </p:cNvPr>
          <p:cNvSpPr>
            <a:spLocks noGrp="1"/>
          </p:cNvSpPr>
          <p:nvPr>
            <p:ph type="title"/>
          </p:nvPr>
        </p:nvSpPr>
        <p:spPr/>
        <p:txBody>
          <a:bodyPr/>
          <a:lstStyle/>
          <a:p>
            <a:r>
              <a:rPr lang="en-US" dirty="0">
                <a:solidFill>
                  <a:srgbClr val="00B050"/>
                </a:solidFill>
                <a:latin typeface="Times New Roman" panose="02020603050405020304" pitchFamily="18" charset="0"/>
                <a:cs typeface="Times New Roman" panose="02020603050405020304" pitchFamily="18" charset="0"/>
              </a:rPr>
              <a:t>Marianne Hirsch </a:t>
            </a:r>
            <a:r>
              <a:rPr lang="en-US" dirty="0">
                <a:latin typeface="Times New Roman" panose="02020603050405020304" pitchFamily="18" charset="0"/>
                <a:cs typeface="Times New Roman" panose="02020603050405020304" pitchFamily="18" charset="0"/>
              </a:rPr>
              <a:t>and </a:t>
            </a:r>
            <a:r>
              <a:rPr lang="en-US" dirty="0" err="1">
                <a:solidFill>
                  <a:srgbClr val="00B050"/>
                </a:solidFill>
                <a:latin typeface="Times New Roman" panose="02020603050405020304" pitchFamily="18" charset="0"/>
                <a:cs typeface="Times New Roman" panose="02020603050405020304" pitchFamily="18" charset="0"/>
              </a:rPr>
              <a:t>Postmemory</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9432DEF1-F6B9-49C5-BC90-38FF63C3615F}"/>
              </a:ext>
            </a:extLst>
          </p:cNvPr>
          <p:cNvSpPr>
            <a:spLocks noGrp="1"/>
          </p:cNvSpPr>
          <p:nvPr>
            <p:ph idx="1"/>
          </p:nvPr>
        </p:nvSpPr>
        <p:spPr/>
        <p:txBody>
          <a:bodyPr/>
          <a:lstStyle/>
          <a:p>
            <a:r>
              <a:rPr lang="en-US" dirty="0" err="1">
                <a:latin typeface="Times New Roman" panose="02020603050405020304" pitchFamily="18" charset="0"/>
                <a:cs typeface="Times New Roman" panose="02020603050405020304" pitchFamily="18" charset="0"/>
              </a:rPr>
              <a:t>Postmemory</a:t>
            </a:r>
            <a:r>
              <a:rPr lang="en-US" dirty="0">
                <a:latin typeface="Times New Roman" panose="02020603050405020304" pitchFamily="18" charset="0"/>
                <a:cs typeface="Times New Roman" panose="02020603050405020304" pitchFamily="18" charset="0"/>
              </a:rPr>
              <a:t>, in other words, refers to the generational memory of significant cultural events in the years after their occurrence</a:t>
            </a:r>
          </a:p>
          <a:p>
            <a:r>
              <a:rPr lang="en-US" dirty="0">
                <a:latin typeface="Times New Roman" panose="02020603050405020304" pitchFamily="18" charset="0"/>
                <a:cs typeface="Times New Roman" panose="02020603050405020304" pitchFamily="18" charset="0"/>
              </a:rPr>
              <a:t>The “</a:t>
            </a:r>
            <a:r>
              <a:rPr lang="en-US" dirty="0" err="1">
                <a:latin typeface="Times New Roman" panose="02020603050405020304" pitchFamily="18" charset="0"/>
                <a:cs typeface="Times New Roman" panose="02020603050405020304" pitchFamily="18" charset="0"/>
              </a:rPr>
              <a:t>postgeneration</a:t>
            </a:r>
            <a:r>
              <a:rPr lang="en-US" dirty="0">
                <a:latin typeface="Times New Roman" panose="02020603050405020304" pitchFamily="18" charset="0"/>
                <a:cs typeface="Times New Roman" panose="02020603050405020304" pitchFamily="18" charset="0"/>
              </a:rPr>
              <a:t>” is the next generation who is provided with all the stories and cultural knowledge of the prior generation who experienced the events</a:t>
            </a:r>
          </a:p>
          <a:p>
            <a:r>
              <a:rPr lang="en-US" dirty="0">
                <a:latin typeface="Times New Roman" panose="02020603050405020304" pitchFamily="18" charset="0"/>
                <a:cs typeface="Times New Roman" panose="02020603050405020304" pitchFamily="18" charset="0"/>
              </a:rPr>
              <a:t>They have a </a:t>
            </a:r>
            <a:r>
              <a:rPr lang="en-US" dirty="0" err="1">
                <a:latin typeface="Times New Roman" panose="02020603050405020304" pitchFamily="18" charset="0"/>
                <a:cs typeface="Times New Roman" panose="02020603050405020304" pitchFamily="18" charset="0"/>
              </a:rPr>
              <a:t>postmemory</a:t>
            </a:r>
            <a:r>
              <a:rPr lang="en-US" dirty="0">
                <a:latin typeface="Times New Roman" panose="02020603050405020304" pitchFamily="18" charset="0"/>
                <a:cs typeface="Times New Roman" panose="02020603050405020304" pitchFamily="18" charset="0"/>
              </a:rPr>
              <a:t> of the events even though they never lived through them, but the cultural aftershocks of major events like the Holocaust could be felt for multiple generations after</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03979" y="353299"/>
            <a:ext cx="1349213" cy="1349213"/>
          </a:xfrm>
          <a:prstGeom prst="rect">
            <a:avLst/>
          </a:prstGeom>
        </p:spPr>
      </p:pic>
    </p:spTree>
    <p:extLst>
      <p:ext uri="{BB962C8B-B14F-4D97-AF65-F5344CB8AC3E}">
        <p14:creationId xmlns:p14="http://schemas.microsoft.com/office/powerpoint/2010/main" val="3567142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A895A3-909C-458A-9950-5EA05FE5F61C}"/>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Perpetrator Trauma and the Holocaust</a:t>
            </a:r>
          </a:p>
        </p:txBody>
      </p:sp>
      <p:sp>
        <p:nvSpPr>
          <p:cNvPr id="3" name="Content Placeholder 2">
            <a:extLst>
              <a:ext uri="{FF2B5EF4-FFF2-40B4-BE49-F238E27FC236}">
                <a16:creationId xmlns:a16="http://schemas.microsoft.com/office/drawing/2014/main" xmlns="" id="{9432DEF1-F6B9-49C5-BC90-38FF63C3615F}"/>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The massacre arose from a very complex situation during the war yet the actions of the IDF were difficult to reconcile with the cultural identity of Holocaust victimhood</a:t>
            </a:r>
          </a:p>
          <a:p>
            <a:r>
              <a:rPr lang="en-US" dirty="0">
                <a:latin typeface="Times New Roman" panose="02020603050405020304" pitchFamily="18" charset="0"/>
                <a:cs typeface="Times New Roman" panose="02020603050405020304" pitchFamily="18" charset="0"/>
              </a:rPr>
              <a:t>Ari </a:t>
            </a:r>
            <a:r>
              <a:rPr lang="en-US" dirty="0" err="1">
                <a:latin typeface="Times New Roman" panose="02020603050405020304" pitchFamily="18" charset="0"/>
                <a:cs typeface="Times New Roman" panose="02020603050405020304" pitchFamily="18" charset="0"/>
              </a:rPr>
              <a:t>Folman</a:t>
            </a:r>
            <a:r>
              <a:rPr lang="en-US" dirty="0">
                <a:latin typeface="Times New Roman" panose="02020603050405020304" pitchFamily="18" charset="0"/>
                <a:cs typeface="Times New Roman" panose="02020603050405020304" pitchFamily="18" charset="0"/>
              </a:rPr>
              <a:t>, Director of </a:t>
            </a:r>
            <a:r>
              <a:rPr lang="en-US" i="1" dirty="0">
                <a:latin typeface="Times New Roman" panose="02020603050405020304" pitchFamily="18" charset="0"/>
                <a:cs typeface="Times New Roman" panose="02020603050405020304" pitchFamily="18" charset="0"/>
              </a:rPr>
              <a:t>Waltz with Bashir</a:t>
            </a:r>
            <a:r>
              <a:rPr lang="en-US" dirty="0">
                <a:latin typeface="Times New Roman" panose="02020603050405020304" pitchFamily="18" charset="0"/>
                <a:cs typeface="Times New Roman" panose="02020603050405020304" pitchFamily="18" charset="0"/>
              </a:rPr>
              <a:t>, displays this irreconcilability throughout the movie, as well as his own cultural </a:t>
            </a:r>
            <a:r>
              <a:rPr lang="en-US" dirty="0" err="1">
                <a:latin typeface="Times New Roman" panose="02020603050405020304" pitchFamily="18" charset="0"/>
                <a:cs typeface="Times New Roman" panose="02020603050405020304" pitchFamily="18" charset="0"/>
              </a:rPr>
              <a:t>postmemory</a:t>
            </a:r>
            <a:r>
              <a:rPr lang="en-US" dirty="0">
                <a:latin typeface="Times New Roman" panose="02020603050405020304" pitchFamily="18" charset="0"/>
                <a:cs typeface="Times New Roman" panose="02020603050405020304" pitchFamily="18" charset="0"/>
              </a:rPr>
              <a:t> of the Holocaust</a:t>
            </a:r>
          </a:p>
          <a:p>
            <a:pPr lvl="1"/>
            <a:r>
              <a:rPr lang="en-US" dirty="0">
                <a:latin typeface="Times New Roman" panose="02020603050405020304" pitchFamily="18" charset="0"/>
                <a:cs typeface="Times New Roman" panose="02020603050405020304" pitchFamily="18" charset="0"/>
              </a:rPr>
              <a:t>Raya Morag writes about this as well in her article “Perpetrator Trauma and Current Israeli Documentary Cinema”</a:t>
            </a:r>
          </a:p>
          <a:p>
            <a:pPr lvl="2"/>
            <a:r>
              <a:rPr lang="en-US" dirty="0">
                <a:latin typeface="Times New Roman" panose="02020603050405020304" pitchFamily="18" charset="0"/>
                <a:cs typeface="Times New Roman" panose="02020603050405020304" pitchFamily="18" charset="0"/>
              </a:rPr>
              <a:t>The trauma she refers to is of the realization that someone could have a cultural </a:t>
            </a:r>
            <a:r>
              <a:rPr lang="en-US" dirty="0" err="1">
                <a:latin typeface="Times New Roman" panose="02020603050405020304" pitchFamily="18" charset="0"/>
                <a:cs typeface="Times New Roman" panose="02020603050405020304" pitchFamily="18" charset="0"/>
              </a:rPr>
              <a:t>postmemory</a:t>
            </a:r>
            <a:r>
              <a:rPr lang="en-US" dirty="0">
                <a:latin typeface="Times New Roman" panose="02020603050405020304" pitchFamily="18" charset="0"/>
                <a:cs typeface="Times New Roman" panose="02020603050405020304" pitchFamily="18" charset="0"/>
              </a:rPr>
              <a:t> of victimhood of genocide (the Holocaust) and take part in another massacre</a:t>
            </a:r>
          </a:p>
        </p:txBody>
      </p:sp>
    </p:spTree>
    <p:extLst>
      <p:ext uri="{BB962C8B-B14F-4D97-AF65-F5344CB8AC3E}">
        <p14:creationId xmlns:p14="http://schemas.microsoft.com/office/powerpoint/2010/main" val="545401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TotalTime>
  <Words>1086</Words>
  <Application>Microsoft Office PowerPoint</Application>
  <PresentationFormat>Widescreen</PresentationFormat>
  <Paragraphs>42</Paragraphs>
  <Slides>14</Slides>
  <Notes>0</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Times New Roman</vt:lpstr>
      <vt:lpstr>Office Theme</vt:lpstr>
      <vt:lpstr>Waltz with Bashir</vt:lpstr>
      <vt:lpstr>A Little History Lesson</vt:lpstr>
      <vt:lpstr>1982 Lebanon War</vt:lpstr>
      <vt:lpstr>The Sabra and Shatila Massacre</vt:lpstr>
      <vt:lpstr>PowerPoint Presentation</vt:lpstr>
      <vt:lpstr>Marianne Hirsch</vt:lpstr>
      <vt:lpstr>Marianne Hirsch and Postmemory</vt:lpstr>
      <vt:lpstr>Marianne Hirsch and Postmemory</vt:lpstr>
      <vt:lpstr>Perpetrator Trauma and the Holocaust</vt:lpstr>
      <vt:lpstr>Raya Morag</vt:lpstr>
      <vt:lpstr>Regarding Trauma Theory</vt:lpstr>
      <vt:lpstr>Raya Morag</vt:lpstr>
      <vt:lpstr>Cathy Caruth</vt:lpstr>
      <vt:lpstr>Susan Sontag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Waltz with Bashir</dc:title>
  <dc:creator>Anderson, Brianna</dc:creator>
  <cp:lastModifiedBy>Zack Shaw</cp:lastModifiedBy>
  <cp:revision>15</cp:revision>
  <dcterms:created xsi:type="dcterms:W3CDTF">2020-03-23T17:37:54Z</dcterms:created>
  <dcterms:modified xsi:type="dcterms:W3CDTF">2020-03-24T18:10:55Z</dcterms:modified>
</cp:coreProperties>
</file>