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84" r:id="rId4"/>
    <p:sldId id="268" r:id="rId5"/>
    <p:sldId id="288" r:id="rId6"/>
    <p:sldId id="286" r:id="rId7"/>
    <p:sldId id="282" r:id="rId8"/>
    <p:sldId id="281" r:id="rId9"/>
    <p:sldId id="283" r:id="rId10"/>
    <p:sldId id="285" r:id="rId11"/>
    <p:sldId id="287" r:id="rId12"/>
    <p:sldId id="272" r:id="rId13"/>
    <p:sldId id="276" r:id="rId14"/>
    <p:sldId id="305" r:id="rId15"/>
    <p:sldId id="306" r:id="rId16"/>
    <p:sldId id="303" r:id="rId17"/>
    <p:sldId id="304" r:id="rId18"/>
    <p:sldId id="277" r:id="rId19"/>
    <p:sldId id="257" r:id="rId20"/>
    <p:sldId id="258" r:id="rId21"/>
    <p:sldId id="259" r:id="rId22"/>
    <p:sldId id="262" r:id="rId23"/>
    <p:sldId id="289" r:id="rId24"/>
    <p:sldId id="260" r:id="rId25"/>
    <p:sldId id="261" r:id="rId26"/>
    <p:sldId id="266" r:id="rId27"/>
    <p:sldId id="273" r:id="rId28"/>
    <p:sldId id="264" r:id="rId29"/>
    <p:sldId id="291" r:id="rId30"/>
    <p:sldId id="294" r:id="rId31"/>
    <p:sldId id="295" r:id="rId32"/>
    <p:sldId id="290" r:id="rId33"/>
    <p:sldId id="275" r:id="rId34"/>
    <p:sldId id="292" r:id="rId35"/>
    <p:sldId id="293" r:id="rId36"/>
    <p:sldId id="301" r:id="rId37"/>
    <p:sldId id="302" r:id="rId38"/>
    <p:sldId id="274" r:id="rId39"/>
    <p:sldId id="297" r:id="rId40"/>
    <p:sldId id="299" r:id="rId41"/>
    <p:sldId id="29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7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3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1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5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7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6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8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2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8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4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F9CC8-3E04-436C-AE41-DFCF0443F7A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7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I-9xt8Ooy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sChr6jm7Ntw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4xP-8r7tygo?t=267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JCKiGFzWO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Film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1895-1939 (and a Brief Overview of The Golden Age)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Devices and Combinations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Devices: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Phonograph</a:t>
            </a:r>
            <a:r>
              <a:rPr lang="en-US" dirty="0"/>
              <a:t> (1877) – </a:t>
            </a:r>
            <a:r>
              <a:rPr lang="en-US" dirty="0" smtClean="0"/>
              <a:t>Sound through vibrations through the etchings of a </a:t>
            </a:r>
            <a:r>
              <a:rPr lang="en-US" dirty="0" err="1" smtClean="0"/>
              <a:t>a</a:t>
            </a:r>
            <a:r>
              <a:rPr lang="en-US" dirty="0" smtClean="0"/>
              <a:t> rotating disc</a:t>
            </a:r>
          </a:p>
          <a:p>
            <a:pPr lvl="1"/>
            <a:r>
              <a:rPr lang="en-US" dirty="0" smtClean="0"/>
              <a:t>Cinematograph </a:t>
            </a:r>
            <a:r>
              <a:rPr lang="en-US" dirty="0"/>
              <a:t>(1890) – Invented by the Lumière </a:t>
            </a:r>
            <a:r>
              <a:rPr lang="en-US" dirty="0" smtClean="0"/>
              <a:t>Brothers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Kinetoscope</a:t>
            </a:r>
            <a:r>
              <a:rPr lang="en-US" dirty="0" smtClean="0"/>
              <a:t> (1891) – Designed for films to be viewed by one individual at a time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Kinetophone</a:t>
            </a:r>
            <a:r>
              <a:rPr lang="en-US" dirty="0" smtClean="0"/>
              <a:t> (1895</a:t>
            </a:r>
            <a:r>
              <a:rPr lang="en-US" dirty="0"/>
              <a:t>) – Essentially, the first cinema device that combined film with </a:t>
            </a:r>
            <a:r>
              <a:rPr lang="en-US" dirty="0" smtClean="0"/>
              <a:t>sound</a:t>
            </a:r>
          </a:p>
          <a:p>
            <a:pPr lvl="1"/>
            <a:r>
              <a:rPr lang="en-US" dirty="0" err="1" smtClean="0"/>
              <a:t>Chronophone</a:t>
            </a:r>
            <a:r>
              <a:rPr lang="en-US" dirty="0" smtClean="0"/>
              <a:t> (1902)</a:t>
            </a:r>
          </a:p>
          <a:p>
            <a:pPr lvl="1"/>
            <a:r>
              <a:rPr lang="en-US" dirty="0" err="1" smtClean="0"/>
              <a:t>Vivaphone</a:t>
            </a:r>
            <a:r>
              <a:rPr lang="en-US" dirty="0" smtClean="0"/>
              <a:t> (1902)</a:t>
            </a:r>
          </a:p>
          <a:p>
            <a:pPr lvl="1"/>
            <a:r>
              <a:rPr lang="en-US" dirty="0" smtClean="0"/>
              <a:t>Etc. Etc. Etc.</a:t>
            </a:r>
          </a:p>
          <a:p>
            <a:pPr lvl="1"/>
            <a:r>
              <a:rPr lang="en-US" dirty="0" err="1" smtClean="0">
                <a:solidFill>
                  <a:srgbClr val="00B050"/>
                </a:solidFill>
              </a:rPr>
              <a:t>Vitaphone</a:t>
            </a:r>
            <a:r>
              <a:rPr lang="en-US" dirty="0" smtClean="0"/>
              <a:t> (1925); purchased by small studio Warner Brothers</a:t>
            </a:r>
          </a:p>
          <a:p>
            <a:pPr lvl="2"/>
            <a:r>
              <a:rPr lang="en-US" i="1" dirty="0" smtClean="0"/>
              <a:t>The Jazz Singer</a:t>
            </a:r>
            <a:r>
              <a:rPr lang="en-US" dirty="0" smtClean="0"/>
              <a:t>, 1927</a:t>
            </a:r>
            <a:r>
              <a:rPr lang="en-US" i="1" dirty="0" smtClean="0"/>
              <a:t> – </a:t>
            </a:r>
            <a:r>
              <a:rPr lang="en-US" dirty="0" smtClean="0"/>
              <a:t>sound-on-disc technology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336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vita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5" y="332468"/>
            <a:ext cx="4859630" cy="617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vita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405470" cy="68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2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Silent Era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1895-1927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8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Silent Film Era (1895-1927)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era of film where films with no synchronous recorded sound, like dialogue, were produced </a:t>
            </a:r>
          </a:p>
          <a:p>
            <a:r>
              <a:rPr lang="en-US" dirty="0" smtClean="0"/>
              <a:t>Plot and dialogue were conveyed with title cards with text, and </a:t>
            </a:r>
            <a:r>
              <a:rPr lang="en-US" dirty="0" smtClean="0">
                <a:solidFill>
                  <a:srgbClr val="00B050"/>
                </a:solidFill>
              </a:rPr>
              <a:t>acting was very expressive and gestural</a:t>
            </a:r>
          </a:p>
          <a:p>
            <a:r>
              <a:rPr lang="en-US" dirty="0" smtClean="0"/>
              <a:t>Silent films were almost always accompanied by live sounds in theaters, ranging from piano accompaniment to orchestral scores</a:t>
            </a:r>
          </a:p>
          <a:p>
            <a:r>
              <a:rPr lang="en-US" dirty="0" smtClean="0"/>
              <a:t>Silent </a:t>
            </a:r>
            <a:r>
              <a:rPr lang="en-US" dirty="0"/>
              <a:t>films were made after 1927, though once sound film, or “</a:t>
            </a:r>
            <a:r>
              <a:rPr lang="en-US" dirty="0" smtClean="0"/>
              <a:t>talkies,” </a:t>
            </a:r>
            <a:r>
              <a:rPr lang="en-US" dirty="0"/>
              <a:t>were developed, audiences mostly just wanted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Lumière Brothers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of the earliest filmmakers; together they made a series of films in 1895 and toured around the world with their invention, the </a:t>
            </a:r>
            <a:r>
              <a:rPr lang="en-US" dirty="0" smtClean="0"/>
              <a:t>cinematograph</a:t>
            </a:r>
          </a:p>
          <a:p>
            <a:r>
              <a:rPr lang="en-US" dirty="0" smtClean="0"/>
              <a:t>Most notable films:</a:t>
            </a:r>
          </a:p>
          <a:p>
            <a:pPr lvl="1"/>
            <a:r>
              <a:rPr lang="en-US" i="1" dirty="0" err="1">
                <a:solidFill>
                  <a:srgbClr val="00B050"/>
                </a:solidFill>
              </a:rPr>
              <a:t>L'Arrivée</a:t>
            </a:r>
            <a:r>
              <a:rPr lang="en-US" i="1" dirty="0">
                <a:solidFill>
                  <a:srgbClr val="00B050"/>
                </a:solidFill>
              </a:rPr>
              <a:t> d'un train </a:t>
            </a:r>
            <a:r>
              <a:rPr lang="en-US" i="1" dirty="0" err="1">
                <a:solidFill>
                  <a:srgbClr val="00B050"/>
                </a:solidFill>
              </a:rPr>
              <a:t>en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en-US" i="1" dirty="0" err="1">
                <a:solidFill>
                  <a:srgbClr val="00B050"/>
                </a:solidFill>
              </a:rPr>
              <a:t>gare</a:t>
            </a:r>
            <a:r>
              <a:rPr lang="en-US" i="1" dirty="0">
                <a:solidFill>
                  <a:srgbClr val="00B050"/>
                </a:solidFill>
              </a:rPr>
              <a:t> de La </a:t>
            </a:r>
            <a:r>
              <a:rPr lang="en-US" i="1" dirty="0" err="1" smtClean="0">
                <a:solidFill>
                  <a:srgbClr val="00B050"/>
                </a:solidFill>
              </a:rPr>
              <a:t>Ciotat</a:t>
            </a:r>
            <a:r>
              <a:rPr lang="en-US" i="1" dirty="0" smtClean="0">
                <a:solidFill>
                  <a:srgbClr val="00B050"/>
                </a:solidFill>
              </a:rPr>
              <a:t> (The Arrival of a Train at La </a:t>
            </a:r>
            <a:r>
              <a:rPr lang="en-US" i="1" dirty="0" err="1" smtClean="0">
                <a:solidFill>
                  <a:srgbClr val="00B050"/>
                </a:solidFill>
              </a:rPr>
              <a:t>Ciotat</a:t>
            </a:r>
            <a:r>
              <a:rPr lang="en-US" i="1" dirty="0" smtClean="0">
                <a:solidFill>
                  <a:srgbClr val="00B050"/>
                </a:solidFill>
              </a:rPr>
              <a:t> Station) </a:t>
            </a:r>
            <a:r>
              <a:rPr lang="en-US" dirty="0" smtClean="0">
                <a:solidFill>
                  <a:srgbClr val="00B050"/>
                </a:solidFill>
              </a:rPr>
              <a:t>- 1895</a:t>
            </a:r>
          </a:p>
          <a:p>
            <a:pPr lvl="1"/>
            <a:r>
              <a:rPr lang="en-US" i="1" dirty="0"/>
              <a:t>Le </a:t>
            </a:r>
            <a:r>
              <a:rPr lang="en-US" i="1" dirty="0" err="1" smtClean="0"/>
              <a:t>Jardinier</a:t>
            </a:r>
            <a:r>
              <a:rPr lang="en-US" i="1" dirty="0" smtClean="0"/>
              <a:t> (The Gardener) </a:t>
            </a:r>
            <a:r>
              <a:rPr lang="en-US" dirty="0" smtClean="0"/>
              <a:t>- 1895</a:t>
            </a:r>
            <a:endParaRPr lang="en-US" dirty="0"/>
          </a:p>
          <a:p>
            <a:pPr lvl="1"/>
            <a:r>
              <a:rPr lang="en-US" i="1" dirty="0"/>
              <a:t>L</a:t>
            </a:r>
            <a:r>
              <a:rPr lang="fr-FR" i="1" dirty="0" smtClean="0"/>
              <a:t>a Sortie </a:t>
            </a:r>
            <a:r>
              <a:rPr lang="fr-FR" i="1" dirty="0"/>
              <a:t>de l'usine Lumière à </a:t>
            </a:r>
            <a:r>
              <a:rPr lang="fr-FR" i="1" dirty="0" smtClean="0"/>
              <a:t>Lyon (T</a:t>
            </a:r>
            <a:r>
              <a:rPr lang="en-US" i="1" dirty="0" smtClean="0"/>
              <a:t>he </a:t>
            </a:r>
            <a:r>
              <a:rPr lang="en-US" i="1" dirty="0"/>
              <a:t>E</a:t>
            </a:r>
            <a:r>
              <a:rPr lang="en-US" i="1" dirty="0" smtClean="0"/>
              <a:t>xit </a:t>
            </a:r>
            <a:r>
              <a:rPr lang="en-US" i="1" dirty="0"/>
              <a:t>from the Lumière </a:t>
            </a:r>
            <a:r>
              <a:rPr lang="en-US" i="1" dirty="0" smtClean="0"/>
              <a:t>Factory </a:t>
            </a:r>
            <a:r>
              <a:rPr lang="en-US" i="1" dirty="0"/>
              <a:t>in Lyon</a:t>
            </a:r>
            <a:r>
              <a:rPr lang="fr-FR" i="1" dirty="0" smtClean="0"/>
              <a:t>) </a:t>
            </a:r>
            <a:r>
              <a:rPr lang="fr-FR" dirty="0" smtClean="0"/>
              <a:t>- 1895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9" y="490538"/>
            <a:ext cx="4573741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55" y="1147762"/>
            <a:ext cx="7113201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result for lumiere brothers fil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64" y="3822700"/>
            <a:ext cx="333375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Georges </a:t>
            </a:r>
            <a:r>
              <a:rPr lang="en-US" dirty="0" err="1"/>
              <a:t>Méliès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1900s filmmaker who depicted surreal journeys through early special effects:</a:t>
            </a:r>
          </a:p>
          <a:p>
            <a:pPr lvl="1"/>
            <a:r>
              <a:rPr lang="en-US" dirty="0" smtClean="0"/>
              <a:t>Substitution splices</a:t>
            </a:r>
          </a:p>
          <a:p>
            <a:pPr lvl="1"/>
            <a:r>
              <a:rPr lang="en-US" dirty="0" smtClean="0"/>
              <a:t>Multiple exposures</a:t>
            </a:r>
          </a:p>
          <a:p>
            <a:pPr lvl="1"/>
            <a:r>
              <a:rPr lang="en-US" dirty="0" smtClean="0"/>
              <a:t>Time-lapse</a:t>
            </a:r>
          </a:p>
          <a:p>
            <a:pPr lvl="1"/>
            <a:r>
              <a:rPr lang="en-US" dirty="0" smtClean="0"/>
              <a:t>Dissolves</a:t>
            </a:r>
          </a:p>
          <a:p>
            <a:pPr lvl="1"/>
            <a:r>
              <a:rPr lang="en-US" dirty="0" smtClean="0"/>
              <a:t>Hand-painted coloring</a:t>
            </a:r>
          </a:p>
          <a:p>
            <a:r>
              <a:rPr lang="en-US" dirty="0" smtClean="0"/>
              <a:t>Most famous works:</a:t>
            </a:r>
          </a:p>
          <a:p>
            <a:pPr lvl="1"/>
            <a:r>
              <a:rPr lang="en-US" i="1" dirty="0" smtClean="0">
                <a:solidFill>
                  <a:srgbClr val="00B050"/>
                </a:solidFill>
              </a:rPr>
              <a:t>A Trip to the Moon </a:t>
            </a:r>
            <a:r>
              <a:rPr lang="en-US" dirty="0" smtClean="0"/>
              <a:t>(1902)</a:t>
            </a:r>
          </a:p>
          <a:p>
            <a:pPr lvl="1"/>
            <a:r>
              <a:rPr lang="en-US" i="1" dirty="0" smtClean="0"/>
              <a:t>The Impossible Voyage</a:t>
            </a:r>
            <a:r>
              <a:rPr lang="en-US" dirty="0" smtClean="0"/>
              <a:t> (1904)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355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1" y="735463"/>
            <a:ext cx="7231062" cy="53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melies hand pain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65125"/>
            <a:ext cx="3825354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04" y="3089274"/>
            <a:ext cx="4262295" cy="34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2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Charlie Chaplin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city lights gif chapl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47" y="1975466"/>
            <a:ext cx="47625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ity lights gif chapl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90" y="2094269"/>
            <a:ext cx="47434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5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Russian Formalism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Kuleshov</a:t>
            </a:r>
            <a:r>
              <a:rPr lang="en-US" dirty="0" smtClean="0"/>
              <a:t> and Eisenstein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Technologies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Scopes and Phones from 1877-1925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Formalists and Montage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Formalism considers the synthesis of the formal elements of filmmaking, such as lighting, scoring, sound, set design, and editing</a:t>
            </a:r>
          </a:p>
          <a:p>
            <a:r>
              <a:rPr lang="en-US" dirty="0" smtClean="0"/>
              <a:t>Making a science of the formal elements of the moving picture</a:t>
            </a:r>
          </a:p>
          <a:p>
            <a:r>
              <a:rPr lang="en-US" dirty="0" smtClean="0"/>
              <a:t>Major figures:</a:t>
            </a:r>
          </a:p>
          <a:p>
            <a:pPr lvl="1"/>
            <a:r>
              <a:rPr lang="en-US" dirty="0" smtClean="0"/>
              <a:t>Lev </a:t>
            </a:r>
            <a:r>
              <a:rPr lang="en-US" dirty="0" err="1" smtClean="0"/>
              <a:t>Kuleshov</a:t>
            </a:r>
            <a:r>
              <a:rPr lang="en-US" dirty="0" smtClean="0"/>
              <a:t> (montage)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Sergei Eisenstein </a:t>
            </a:r>
            <a:r>
              <a:rPr lang="en-US" dirty="0" smtClean="0"/>
              <a:t>(montage, matching editing, editing techniques)</a:t>
            </a:r>
          </a:p>
          <a:p>
            <a:pPr lvl="1"/>
            <a:r>
              <a:rPr lang="en-US" dirty="0" err="1" smtClean="0"/>
              <a:t>Vsevelod</a:t>
            </a:r>
            <a:r>
              <a:rPr lang="en-US" dirty="0" smtClean="0"/>
              <a:t> </a:t>
            </a:r>
            <a:r>
              <a:rPr lang="en-US" dirty="0" err="1" smtClean="0"/>
              <a:t>Pudovkin</a:t>
            </a:r>
            <a:endParaRPr lang="en-US" dirty="0"/>
          </a:p>
          <a:p>
            <a:pPr lvl="1"/>
            <a:r>
              <a:rPr lang="en-US" dirty="0" err="1" smtClean="0"/>
              <a:t>Béla</a:t>
            </a:r>
            <a:r>
              <a:rPr lang="en-US" dirty="0" smtClean="0"/>
              <a:t> </a:t>
            </a:r>
            <a:r>
              <a:rPr lang="en-US" dirty="0" err="1" smtClean="0"/>
              <a:t>Balázs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6I-9xt8Ooy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1141" y="318407"/>
            <a:ext cx="8469718" cy="59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Eisenstein’s Lions from </a:t>
            </a:r>
            <a:r>
              <a:rPr lang="en-US" i="1" dirty="0" smtClean="0"/>
              <a:t>Battleship Potemkin </a:t>
            </a:r>
            <a:r>
              <a:rPr lang="en-US" dirty="0" smtClean="0"/>
              <a:t>(1925)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://www.youtube.com/watch?v=sChr6jm7Ntw</a:t>
            </a:r>
            <a:endParaRPr lang="en-US" dirty="0"/>
          </a:p>
        </p:txBody>
      </p:sp>
      <p:pic>
        <p:nvPicPr>
          <p:cNvPr id="5122" name="Picture 2" descr="https://jessicapezetfilmproduction.files.wordpress.com/2013/11/the-l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227198"/>
            <a:ext cx="9515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9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Battleship Potemkin</a:t>
            </a:r>
            <a:r>
              <a:rPr lang="en-US" dirty="0" smtClean="0"/>
              <a:t>’s Odessa Steps Sequence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Montage and Matching </a:t>
            </a:r>
            <a:r>
              <a:rPr lang="en-US" dirty="0" err="1" smtClean="0"/>
              <a:t>Ediding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8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Odessa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youtu.be/4xP-8r7tygo?t=267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German Expressionism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Early Filmmaking Techniques of the 1920s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Expressionism and German Expressionists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term “German Expressionism” refers to a number of related creative movements (across art, painting, architecture, dance, sculpture, and cinema) that spanned from before WWI through the early 1930s, reaching a peak in the early to mid-20s</a:t>
            </a:r>
          </a:p>
          <a:p>
            <a:r>
              <a:rPr lang="en-US" dirty="0" smtClean="0"/>
              <a:t>In 1916, due to Germany’s isolation in WWI, the government banned all foreign films, leading to a dramatic increase in films produced in Germany</a:t>
            </a:r>
          </a:p>
          <a:p>
            <a:pPr lvl="1"/>
            <a:r>
              <a:rPr lang="en-US" dirty="0" smtClean="0"/>
              <a:t>In 1914, Germany produced 24 films</a:t>
            </a:r>
          </a:p>
          <a:p>
            <a:pPr lvl="1"/>
            <a:r>
              <a:rPr lang="en-US" dirty="0" smtClean="0"/>
              <a:t>In 1918, Germany produced 130 films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0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 Expressionism and German Expressionists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German Expressionism cinema movement is characterized by:</a:t>
            </a:r>
          </a:p>
          <a:p>
            <a:pPr lvl="1"/>
            <a:r>
              <a:rPr lang="en-US" dirty="0" smtClean="0"/>
              <a:t>Surreal architecture, with buildings that have </a:t>
            </a:r>
            <a:r>
              <a:rPr lang="en-US" dirty="0" smtClean="0">
                <a:solidFill>
                  <a:srgbClr val="00B050"/>
                </a:solidFill>
              </a:rPr>
              <a:t>sharp angles and jagged lines </a:t>
            </a:r>
            <a:r>
              <a:rPr lang="en-US" dirty="0" smtClean="0"/>
              <a:t>in the set design, great heights, and crowded environments</a:t>
            </a:r>
          </a:p>
          <a:p>
            <a:pPr lvl="1"/>
            <a:r>
              <a:rPr lang="en-US" dirty="0" smtClean="0"/>
              <a:t>Rejections of naturalistic depictions of objective reality, leading to distorted figures, buildings, and landscapes </a:t>
            </a:r>
            <a:r>
              <a:rPr lang="en-US" smtClean="0"/>
              <a:t>that </a:t>
            </a:r>
            <a:r>
              <a:rPr lang="en-US" smtClean="0"/>
              <a:t>feel </a:t>
            </a:r>
            <a:r>
              <a:rPr lang="en-US" dirty="0" smtClean="0"/>
              <a:t>unnatural and unguided by the laws of physics</a:t>
            </a:r>
          </a:p>
          <a:p>
            <a:pPr lvl="1"/>
            <a:r>
              <a:rPr lang="en-US" dirty="0" smtClean="0"/>
              <a:t>Jagged, harsh, stylized shapes and unnatural colors were used to convey </a:t>
            </a:r>
            <a:r>
              <a:rPr lang="en-US" dirty="0" smtClean="0">
                <a:solidFill>
                  <a:srgbClr val="00B050"/>
                </a:solidFill>
              </a:rPr>
              <a:t>subjective emotions</a:t>
            </a:r>
          </a:p>
          <a:p>
            <a:pPr lvl="1"/>
            <a:r>
              <a:rPr lang="en-US" dirty="0" smtClean="0"/>
              <a:t>Cultural and political notions arising in the art</a:t>
            </a:r>
          </a:p>
          <a:p>
            <a:r>
              <a:rPr lang="en-US" dirty="0" smtClean="0"/>
              <a:t>Filmmakers: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F. W. </a:t>
            </a:r>
            <a:r>
              <a:rPr lang="en-US" dirty="0" err="1" smtClean="0">
                <a:solidFill>
                  <a:srgbClr val="00B050"/>
                </a:solidFill>
              </a:rPr>
              <a:t>Murnau</a:t>
            </a:r>
            <a:endParaRPr lang="en-US" dirty="0" smtClean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Erich </a:t>
            </a:r>
            <a:r>
              <a:rPr lang="en-US" dirty="0" err="1" smtClean="0"/>
              <a:t>Pommer</a:t>
            </a:r>
            <a:endParaRPr lang="en-US" dirty="0" smtClean="0"/>
          </a:p>
          <a:p>
            <a:pPr lvl="1"/>
            <a:r>
              <a:rPr lang="en-US" dirty="0" smtClean="0"/>
              <a:t>Robert </a:t>
            </a:r>
            <a:r>
              <a:rPr lang="en-US" dirty="0" err="1" smtClean="0"/>
              <a:t>Wiene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Fritz Lang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8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Notable German Expressionist Films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The Student of </a:t>
            </a:r>
            <a:r>
              <a:rPr lang="en-US" i="1" dirty="0" smtClean="0"/>
              <a:t>Prague</a:t>
            </a:r>
            <a:r>
              <a:rPr lang="en-US" dirty="0"/>
              <a:t> (1913</a:t>
            </a:r>
            <a:r>
              <a:rPr lang="en-US" dirty="0" smtClean="0"/>
              <a:t>)</a:t>
            </a:r>
          </a:p>
          <a:p>
            <a:r>
              <a:rPr lang="en-US" i="1" dirty="0" smtClean="0">
                <a:solidFill>
                  <a:srgbClr val="00B050"/>
                </a:solidFill>
              </a:rPr>
              <a:t>The </a:t>
            </a:r>
            <a:r>
              <a:rPr lang="en-US" i="1" dirty="0">
                <a:solidFill>
                  <a:srgbClr val="00B050"/>
                </a:solidFill>
              </a:rPr>
              <a:t>Cabinet of Dr. </a:t>
            </a:r>
            <a:r>
              <a:rPr lang="en-US" i="1" dirty="0" err="1">
                <a:solidFill>
                  <a:srgbClr val="00B050"/>
                </a:solidFill>
              </a:rPr>
              <a:t>Caligari</a:t>
            </a:r>
            <a:r>
              <a:rPr lang="en-US" dirty="0"/>
              <a:t> (1920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From </a:t>
            </a:r>
            <a:r>
              <a:rPr lang="en-US" i="1" dirty="0"/>
              <a:t>Morn to Midnight</a:t>
            </a:r>
            <a:r>
              <a:rPr lang="en-US" dirty="0"/>
              <a:t> (1920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The </a:t>
            </a:r>
            <a:r>
              <a:rPr lang="en-US" i="1" dirty="0"/>
              <a:t>Golem: How He Came into the </a:t>
            </a:r>
            <a:r>
              <a:rPr lang="en-US" i="1" dirty="0" smtClean="0"/>
              <a:t>World</a:t>
            </a:r>
            <a:r>
              <a:rPr lang="en-US" dirty="0"/>
              <a:t> (1920</a:t>
            </a:r>
            <a:r>
              <a:rPr lang="en-US" dirty="0" smtClean="0"/>
              <a:t>)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i="1" dirty="0" smtClean="0"/>
              <a:t>Destiny</a:t>
            </a:r>
            <a:r>
              <a:rPr lang="en-US" dirty="0"/>
              <a:t> (1921</a:t>
            </a:r>
            <a:r>
              <a:rPr lang="en-US" dirty="0" smtClean="0"/>
              <a:t>)</a:t>
            </a:r>
          </a:p>
          <a:p>
            <a:r>
              <a:rPr lang="en-US" i="1" dirty="0" smtClean="0">
                <a:solidFill>
                  <a:srgbClr val="00B050"/>
                </a:solidFill>
              </a:rPr>
              <a:t>Nosferatu</a:t>
            </a:r>
            <a:r>
              <a:rPr lang="en-US" dirty="0"/>
              <a:t> (1922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Phantom</a:t>
            </a:r>
            <a:r>
              <a:rPr lang="en-US" dirty="0"/>
              <a:t> (1922</a:t>
            </a:r>
            <a:r>
              <a:rPr lang="en-US" dirty="0" smtClean="0"/>
              <a:t>)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i="1" dirty="0" err="1" smtClean="0"/>
              <a:t>Schatten</a:t>
            </a:r>
            <a:r>
              <a:rPr lang="en-US" dirty="0"/>
              <a:t> (1923</a:t>
            </a:r>
            <a:r>
              <a:rPr lang="en-US" dirty="0" smtClean="0"/>
              <a:t>)</a:t>
            </a:r>
          </a:p>
          <a:p>
            <a:r>
              <a:rPr lang="en-US" i="1" dirty="0" smtClean="0">
                <a:solidFill>
                  <a:srgbClr val="00B050"/>
                </a:solidFill>
              </a:rPr>
              <a:t>Metropolis</a:t>
            </a:r>
            <a:r>
              <a:rPr lang="en-US" i="1" dirty="0" smtClean="0"/>
              <a:t> </a:t>
            </a:r>
            <a:r>
              <a:rPr lang="en-US" dirty="0" smtClean="0"/>
              <a:t>(1927)</a:t>
            </a:r>
          </a:p>
          <a:p>
            <a:r>
              <a:rPr lang="en-US" i="1" dirty="0" smtClean="0"/>
              <a:t>M </a:t>
            </a:r>
            <a:r>
              <a:rPr lang="en-US" dirty="0" smtClean="0"/>
              <a:t>(1931)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650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and Gifs from German Expressionist Films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Devices and Combinations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Devices: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Phonograph</a:t>
            </a:r>
            <a:r>
              <a:rPr lang="en-US" dirty="0"/>
              <a:t> (1877) – </a:t>
            </a:r>
            <a:r>
              <a:rPr lang="en-US" dirty="0" smtClean="0"/>
              <a:t>Sound through vibrations through the etchings of a </a:t>
            </a:r>
            <a:r>
              <a:rPr lang="en-US" dirty="0" err="1" smtClean="0"/>
              <a:t>a</a:t>
            </a:r>
            <a:r>
              <a:rPr lang="en-US" dirty="0" smtClean="0"/>
              <a:t> rotating disc</a:t>
            </a:r>
          </a:p>
          <a:p>
            <a:pPr lvl="1"/>
            <a:r>
              <a:rPr lang="en-US" dirty="0" smtClean="0"/>
              <a:t>Cinematograph (1890) – Invented by the Lumière Brothers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Kinetoscope</a:t>
            </a:r>
            <a:r>
              <a:rPr lang="en-US" dirty="0" smtClean="0"/>
              <a:t> (1891) – Designed for films to be viewed by one individual at a time</a:t>
            </a:r>
          </a:p>
        </p:txBody>
      </p:sp>
    </p:spTree>
    <p:extLst>
      <p:ext uri="{BB962C8B-B14F-4D97-AF65-F5344CB8AC3E}">
        <p14:creationId xmlns:p14="http://schemas.microsoft.com/office/powerpoint/2010/main" val="25908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49788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5513"/>
            <a:ext cx="60960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7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nosferatu 19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76" y="0"/>
            <a:ext cx="9128448" cy="68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5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img.theculturetrip.com/768x432/wp-content/uploads/2016/03/unbenann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1" y="1483566"/>
            <a:ext cx="73152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the cabinet of dr. caligari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69" y="2064592"/>
            <a:ext cx="38100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3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6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screenprism.com/assets/img/article/cd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76" y="1"/>
            <a:ext cx="9052249" cy="684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r="12708"/>
          <a:stretch/>
        </p:blipFill>
        <p:spPr bwMode="auto">
          <a:xfrm>
            <a:off x="2326433" y="569167"/>
            <a:ext cx="7539135" cy="567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3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metropolis fi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76" y="0"/>
            <a:ext cx="9133049" cy="68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5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60" y="12298"/>
            <a:ext cx="8940281" cy="68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Golden Age of Hollywood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1939-1948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1939 – The Best Year in Film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 smtClean="0"/>
              <a:t>The Wizard of Oz</a:t>
            </a:r>
          </a:p>
          <a:p>
            <a:r>
              <a:rPr lang="en-US" i="1" dirty="0" smtClean="0"/>
              <a:t>Stagecoach</a:t>
            </a:r>
          </a:p>
          <a:p>
            <a:r>
              <a:rPr lang="en-US" i="1" dirty="0" smtClean="0"/>
              <a:t>Gone with the Wind</a:t>
            </a:r>
          </a:p>
          <a:p>
            <a:r>
              <a:rPr lang="en-US" i="1" dirty="0" smtClean="0"/>
              <a:t>Wuthering Heights</a:t>
            </a:r>
          </a:p>
          <a:p>
            <a:r>
              <a:rPr lang="en-US" i="1" dirty="0" smtClean="0"/>
              <a:t>Of Mice and Men</a:t>
            </a:r>
          </a:p>
          <a:p>
            <a:r>
              <a:rPr lang="en-US" i="1" dirty="0" err="1" smtClean="0"/>
              <a:t>Ninotchka</a:t>
            </a:r>
            <a:endParaRPr lang="en-US" i="1" dirty="0" smtClean="0"/>
          </a:p>
          <a:p>
            <a:r>
              <a:rPr lang="en-US" i="1" dirty="0" smtClean="0"/>
              <a:t>La </a:t>
            </a:r>
            <a:r>
              <a:rPr lang="en-US" i="1" dirty="0" err="1" smtClean="0"/>
              <a:t>Regle</a:t>
            </a:r>
            <a:r>
              <a:rPr lang="en-US" i="1" dirty="0" smtClean="0"/>
              <a:t> du </a:t>
            </a:r>
            <a:r>
              <a:rPr lang="en-US" i="1" dirty="0" err="1" smtClean="0"/>
              <a:t>Jeu</a:t>
            </a:r>
            <a:r>
              <a:rPr lang="en-US" i="1" dirty="0" smtClean="0"/>
              <a:t> (The Rules of the Game)</a:t>
            </a:r>
          </a:p>
          <a:p>
            <a:r>
              <a:rPr lang="en-US" i="1" dirty="0" smtClean="0"/>
              <a:t>The Hunchback of Notre Dame</a:t>
            </a:r>
          </a:p>
          <a:p>
            <a:r>
              <a:rPr lang="en-US" i="1" dirty="0" smtClean="0"/>
              <a:t>Mr. Smith Goes to Washington</a:t>
            </a:r>
          </a:p>
          <a:p>
            <a:r>
              <a:rPr lang="en-US" i="1" dirty="0" smtClean="0"/>
              <a:t>Dark Victory</a:t>
            </a:r>
          </a:p>
          <a:p>
            <a:r>
              <a:rPr lang="en-US" i="1" dirty="0" smtClean="0"/>
              <a:t>Gulliver’s Travels</a:t>
            </a:r>
          </a:p>
          <a:p>
            <a:r>
              <a:rPr lang="en-US" i="1" dirty="0" smtClean="0"/>
              <a:t>The Adventures of Huckleberry Finn</a:t>
            </a:r>
            <a:endParaRPr lang="en-US" i="1" dirty="0"/>
          </a:p>
        </p:txBody>
      </p:sp>
      <p:pic>
        <p:nvPicPr>
          <p:cNvPr id="15362" name="Picture 2" descr="Image result for the wizard of o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2" y="1447007"/>
            <a:ext cx="4327577" cy="260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gone with the wi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857" y="3676652"/>
            <a:ext cx="2924174" cy="292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the rules of the g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52" y="4352959"/>
            <a:ext cx="3266605" cy="22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2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le:Early phonograph, Deaf Smith County Museum, Hereford, TX IMG 4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5" y="1518429"/>
            <a:ext cx="5436767" cy="40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0/0b/Kinetoscope.jpg/440px-Kinet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96" y="365124"/>
            <a:ext cx="3986517" cy="57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1893" y="5730941"/>
            <a:ext cx="554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Phonograph (Thomas Edison, 1877)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36737" y="6230642"/>
            <a:ext cx="554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Kinetoscope (Thomas Edison, 1891)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1940s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8922"/>
            <a:ext cx="10515600" cy="5285792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 smtClean="0"/>
              <a:t>The Philadelphia Story </a:t>
            </a:r>
            <a:r>
              <a:rPr lang="en-US" dirty="0" smtClean="0"/>
              <a:t>(1940)</a:t>
            </a:r>
          </a:p>
          <a:p>
            <a:r>
              <a:rPr lang="en-US" i="1" dirty="0" smtClean="0"/>
              <a:t>The Grapes of Wrath </a:t>
            </a:r>
            <a:r>
              <a:rPr lang="en-US" dirty="0" smtClean="0"/>
              <a:t>(1940)</a:t>
            </a:r>
            <a:endParaRPr lang="en-US" i="1" dirty="0" smtClean="0"/>
          </a:p>
          <a:p>
            <a:r>
              <a:rPr lang="en-US" i="1" dirty="0" smtClean="0"/>
              <a:t>The Great Dictator </a:t>
            </a:r>
            <a:r>
              <a:rPr lang="en-US" dirty="0" smtClean="0"/>
              <a:t>(1940)</a:t>
            </a:r>
          </a:p>
          <a:p>
            <a:r>
              <a:rPr lang="en-US" i="1" dirty="0" smtClean="0"/>
              <a:t>Pinocchio </a:t>
            </a:r>
            <a:r>
              <a:rPr lang="en-US" dirty="0" smtClean="0"/>
              <a:t>(1940)</a:t>
            </a:r>
            <a:endParaRPr lang="en-US" i="1" dirty="0" smtClean="0"/>
          </a:p>
          <a:p>
            <a:r>
              <a:rPr lang="en-US" i="1" dirty="0" smtClean="0"/>
              <a:t>Fantasia </a:t>
            </a:r>
            <a:r>
              <a:rPr lang="en-US" dirty="0" smtClean="0"/>
              <a:t>(1940)</a:t>
            </a:r>
            <a:endParaRPr lang="en-US" i="1" dirty="0" smtClean="0"/>
          </a:p>
          <a:p>
            <a:r>
              <a:rPr lang="en-US" i="1" dirty="0" smtClean="0"/>
              <a:t>Citizen Kane </a:t>
            </a:r>
            <a:r>
              <a:rPr lang="en-US" dirty="0" smtClean="0"/>
              <a:t>(1941)</a:t>
            </a:r>
          </a:p>
          <a:p>
            <a:r>
              <a:rPr lang="en-US" i="1" dirty="0" smtClean="0"/>
              <a:t>The Maltese Falcon </a:t>
            </a:r>
            <a:r>
              <a:rPr lang="en-US" dirty="0" smtClean="0"/>
              <a:t>(1941)</a:t>
            </a:r>
            <a:endParaRPr lang="en-US" i="1" dirty="0" smtClean="0"/>
          </a:p>
          <a:p>
            <a:r>
              <a:rPr lang="en-US" i="1" dirty="0" smtClean="0"/>
              <a:t>Casablanca </a:t>
            </a:r>
            <a:r>
              <a:rPr lang="en-US" dirty="0" smtClean="0"/>
              <a:t>(1942)</a:t>
            </a:r>
          </a:p>
          <a:p>
            <a:r>
              <a:rPr lang="en-US" i="1" dirty="0" smtClean="0"/>
              <a:t>Double Indemnity </a:t>
            </a:r>
            <a:r>
              <a:rPr lang="en-US" dirty="0" smtClean="0"/>
              <a:t>(1944)</a:t>
            </a:r>
          </a:p>
          <a:p>
            <a:r>
              <a:rPr lang="en-US" i="1" dirty="0" smtClean="0"/>
              <a:t>Mildred Pierce </a:t>
            </a:r>
            <a:r>
              <a:rPr lang="en-US" dirty="0" smtClean="0"/>
              <a:t>(1945)</a:t>
            </a:r>
          </a:p>
          <a:p>
            <a:r>
              <a:rPr lang="en-US" i="1" dirty="0" smtClean="0"/>
              <a:t>The Big Sleep </a:t>
            </a:r>
            <a:r>
              <a:rPr lang="en-US" dirty="0" smtClean="0"/>
              <a:t>(1946)</a:t>
            </a:r>
            <a:endParaRPr lang="en-US" i="1" dirty="0" smtClean="0"/>
          </a:p>
          <a:p>
            <a:r>
              <a:rPr lang="en-US" i="1" dirty="0" smtClean="0"/>
              <a:t>It’s a Wonderful Life </a:t>
            </a:r>
            <a:r>
              <a:rPr lang="en-US" dirty="0" smtClean="0"/>
              <a:t>(1946)</a:t>
            </a:r>
          </a:p>
          <a:p>
            <a:r>
              <a:rPr lang="en-US" i="1" dirty="0" smtClean="0"/>
              <a:t>The Treasure of the Sierra Madre </a:t>
            </a:r>
            <a:r>
              <a:rPr lang="en-US" dirty="0" smtClean="0"/>
              <a:t>(1948)</a:t>
            </a:r>
            <a:endParaRPr lang="en-US" i="1" dirty="0" smtClean="0"/>
          </a:p>
          <a:p>
            <a:r>
              <a:rPr lang="en-US" i="1" dirty="0" smtClean="0"/>
              <a:t>The Third Man </a:t>
            </a:r>
            <a:r>
              <a:rPr lang="en-US" dirty="0" smtClean="0"/>
              <a:t>(1949)</a:t>
            </a:r>
            <a:endParaRPr lang="en-US" i="1" dirty="0"/>
          </a:p>
        </p:txBody>
      </p:sp>
      <p:pic>
        <p:nvPicPr>
          <p:cNvPr id="16386" name="Picture 2" descr="Image result for Citizen Ka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640705"/>
            <a:ext cx="3849688" cy="256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mage result for casablanca fi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8447"/>
            <a:ext cx="4928394" cy="308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maltese falcon fil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10767"/>
          <a:stretch/>
        </p:blipFill>
        <p:spPr bwMode="auto">
          <a:xfrm>
            <a:off x="8610600" y="1200213"/>
            <a:ext cx="2781300" cy="201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of the Golden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major factors to the end of the Golden Age:</a:t>
            </a:r>
          </a:p>
          <a:p>
            <a:pPr lvl="1"/>
            <a:r>
              <a:rPr lang="en-US" dirty="0" smtClean="0"/>
              <a:t>The rise of the television in </a:t>
            </a:r>
            <a:r>
              <a:rPr lang="en-US" dirty="0"/>
              <a:t>p</a:t>
            </a:r>
            <a:r>
              <a:rPr lang="en-US" dirty="0" smtClean="0"/>
              <a:t>rivate homes in the 50s</a:t>
            </a:r>
          </a:p>
          <a:p>
            <a:pPr lvl="1"/>
            <a:r>
              <a:rPr lang="en-US" dirty="0" smtClean="0"/>
              <a:t>American families movement away from urban spaces and towards rural ones</a:t>
            </a:r>
          </a:p>
          <a:p>
            <a:pPr lvl="1"/>
            <a:r>
              <a:rPr lang="en-US" dirty="0" smtClean="0"/>
              <a:t>The collapse of the Hollywood studio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Kinetoscope – </a:t>
            </a:r>
            <a:r>
              <a:rPr lang="en-US" i="1" dirty="0" smtClean="0"/>
              <a:t>Fred </a:t>
            </a:r>
            <a:r>
              <a:rPr lang="en-US" i="1" dirty="0" err="1" smtClean="0"/>
              <a:t>Ott’s</a:t>
            </a:r>
            <a:r>
              <a:rPr lang="en-US" i="1" dirty="0" smtClean="0"/>
              <a:t> Sneeze </a:t>
            </a:r>
            <a:r>
              <a:rPr lang="en-US" dirty="0" smtClean="0"/>
              <a:t>(1894, first film with a copyright)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upload.wikimedia.org/wikipedia/commons/7/70/Hapci-f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52725"/>
            <a:ext cx="17526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15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Devices and Combinations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Devices: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Phonograph</a:t>
            </a:r>
            <a:r>
              <a:rPr lang="en-US" dirty="0"/>
              <a:t> (1877) – </a:t>
            </a:r>
            <a:r>
              <a:rPr lang="en-US" dirty="0" smtClean="0"/>
              <a:t>Sound through vibrations through the etchings of a </a:t>
            </a:r>
            <a:r>
              <a:rPr lang="en-US" dirty="0" err="1" smtClean="0"/>
              <a:t>a</a:t>
            </a:r>
            <a:r>
              <a:rPr lang="en-US" dirty="0" smtClean="0"/>
              <a:t> rotating disc</a:t>
            </a:r>
          </a:p>
          <a:p>
            <a:pPr lvl="1"/>
            <a:r>
              <a:rPr lang="en-US" dirty="0"/>
              <a:t>Cinematograph (1890) – Invented by the Lumière </a:t>
            </a:r>
            <a:r>
              <a:rPr lang="en-US" dirty="0" smtClean="0"/>
              <a:t>Brothers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Kinetoscope</a:t>
            </a:r>
            <a:r>
              <a:rPr lang="en-US" dirty="0" smtClean="0"/>
              <a:t> (1891) – Designed for films to be viewed by one individual at a time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Kinetophone</a:t>
            </a:r>
            <a:r>
              <a:rPr lang="en-US" dirty="0" smtClean="0"/>
              <a:t> (1895) – Essentially, the first cinema device that combined film with sound</a:t>
            </a:r>
          </a:p>
        </p:txBody>
      </p:sp>
    </p:spTree>
    <p:extLst>
      <p:ext uri="{BB962C8B-B14F-4D97-AF65-F5344CB8AC3E}">
        <p14:creationId xmlns:p14="http://schemas.microsoft.com/office/powerpoint/2010/main" val="247914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kinetoph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418" r="476" b="1557"/>
          <a:stretch/>
        </p:blipFill>
        <p:spPr bwMode="auto">
          <a:xfrm>
            <a:off x="1255713" y="48986"/>
            <a:ext cx="9680575" cy="67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5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Film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B050"/>
                </a:solidFill>
              </a:rPr>
              <a:t>The 1895 Dickson Experimental Sound Film</a:t>
            </a:r>
          </a:p>
          <a:p>
            <a:pPr lvl="1"/>
            <a:r>
              <a:rPr lang="en-US" sz="2800" dirty="0" smtClean="0"/>
              <a:t>Featured two men dancing while Dickson played the violin into a recording horn, and one other man walks across the screen in the background from left to right</a:t>
            </a:r>
          </a:p>
          <a:p>
            <a:pPr lvl="1"/>
            <a:r>
              <a:rPr lang="en-US" sz="2800" dirty="0" smtClean="0">
                <a:solidFill>
                  <a:srgbClr val="00B050"/>
                </a:solidFill>
              </a:rPr>
              <a:t>Kinetophone</a:t>
            </a:r>
            <a:r>
              <a:rPr lang="en-US" sz="2800" dirty="0" smtClean="0"/>
              <a:t> – developed by William Dickson and Thomas Edison</a:t>
            </a:r>
          </a:p>
          <a:p>
            <a:pPr lvl="2"/>
            <a:r>
              <a:rPr lang="en-US" sz="2400" dirty="0" smtClean="0"/>
              <a:t>The Kinetophone is made up of a </a:t>
            </a:r>
            <a:r>
              <a:rPr lang="en-US" sz="2400" dirty="0" smtClean="0">
                <a:solidFill>
                  <a:srgbClr val="00B050"/>
                </a:solidFill>
              </a:rPr>
              <a:t>Kinetoscope</a:t>
            </a:r>
            <a:r>
              <a:rPr lang="en-US" sz="2400" dirty="0" smtClean="0"/>
              <a:t> and a </a:t>
            </a:r>
            <a:r>
              <a:rPr lang="en-US" sz="2400" dirty="0" smtClean="0">
                <a:solidFill>
                  <a:srgbClr val="00B050"/>
                </a:solidFill>
              </a:rPr>
              <a:t>phonograph </a:t>
            </a:r>
            <a:r>
              <a:rPr lang="en-US" sz="2400" dirty="0" smtClean="0"/>
              <a:t>(both Edison inventions)</a:t>
            </a:r>
          </a:p>
          <a:p>
            <a:pPr lvl="2"/>
            <a:r>
              <a:rPr lang="en-US" sz="2400" dirty="0" smtClean="0"/>
              <a:t>Not a true sound film system; no synchronization of the sound and image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04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1211"/>
            <a:ext cx="10515600" cy="1325563"/>
          </a:xfrm>
        </p:spPr>
        <p:txBody>
          <a:bodyPr/>
          <a:lstStyle/>
          <a:p>
            <a:r>
              <a:rPr lang="en-US" dirty="0"/>
              <a:t>The 1895 Dickson Experimental Sound </a:t>
            </a:r>
            <a:r>
              <a:rPr lang="en-US" dirty="0" smtClean="0"/>
              <a:t>Film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oJCKiGFzWO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6717" y="1158745"/>
            <a:ext cx="9498563" cy="534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BF65C3-D1EF-4BF1-A3B8-7A319CEFE7F5}" vid="{54AB4C2D-0894-4E4D-A982-39F0A562032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227</TotalTime>
  <Words>1052</Words>
  <Application>Microsoft Office PowerPoint</Application>
  <PresentationFormat>Widescreen</PresentationFormat>
  <Paragraphs>147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Times New Roman</vt:lpstr>
      <vt:lpstr>Office Theme</vt:lpstr>
      <vt:lpstr>Early Film History</vt:lpstr>
      <vt:lpstr>Early Technologies</vt:lpstr>
      <vt:lpstr>Early Devices and Combinations</vt:lpstr>
      <vt:lpstr>PowerPoint Presentation</vt:lpstr>
      <vt:lpstr>Kinetoscope – Fred Ott’s Sneeze (1894, first film with a copyright)</vt:lpstr>
      <vt:lpstr>Early Devices and Combinations</vt:lpstr>
      <vt:lpstr>PowerPoint Presentation</vt:lpstr>
      <vt:lpstr>Early Film</vt:lpstr>
      <vt:lpstr>The 1895 Dickson Experimental Sound Film</vt:lpstr>
      <vt:lpstr>Early Devices and Combinations</vt:lpstr>
      <vt:lpstr>PowerPoint Presentation</vt:lpstr>
      <vt:lpstr>The Silent Era</vt:lpstr>
      <vt:lpstr>Silent Film Era (1895-1927)</vt:lpstr>
      <vt:lpstr>The Lumière Brothers</vt:lpstr>
      <vt:lpstr>PowerPoint Presentation</vt:lpstr>
      <vt:lpstr>Georges Méliès</vt:lpstr>
      <vt:lpstr>PowerPoint Presentation</vt:lpstr>
      <vt:lpstr>Charlie Chaplin</vt:lpstr>
      <vt:lpstr>Russian Formalism</vt:lpstr>
      <vt:lpstr>Formalists and Montage</vt:lpstr>
      <vt:lpstr>PowerPoint Presentation</vt:lpstr>
      <vt:lpstr>Eisenstein’s Lions from Battleship Potemkin (1925)</vt:lpstr>
      <vt:lpstr>Battleship Potemkin’s Odessa Steps Sequence</vt:lpstr>
      <vt:lpstr>Odessa Steps</vt:lpstr>
      <vt:lpstr>German Expressionism</vt:lpstr>
      <vt:lpstr>German Expressionism and German Expressionists</vt:lpstr>
      <vt:lpstr>German Expressionism and German Expressionists</vt:lpstr>
      <vt:lpstr>Most Notable German Expressionist Films</vt:lpstr>
      <vt:lpstr>Images and Gifs from German Expressionist Films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Golden Age of Hollywood</vt:lpstr>
      <vt:lpstr>1939 – The Best Year in Film History</vt:lpstr>
      <vt:lpstr>Golden 1940s</vt:lpstr>
      <vt:lpstr>The End of the Golden Age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Film History</dc:title>
  <dc:creator>Zack Shaw</dc:creator>
  <cp:lastModifiedBy>Zack Shaw</cp:lastModifiedBy>
  <cp:revision>23</cp:revision>
  <dcterms:created xsi:type="dcterms:W3CDTF">2020-01-12T16:28:06Z</dcterms:created>
  <dcterms:modified xsi:type="dcterms:W3CDTF">2020-01-17T22:18:57Z</dcterms:modified>
</cp:coreProperties>
</file>