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2" d="100"/>
          <a:sy n="82" d="100"/>
        </p:scale>
        <p:origin x="6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5F9CC8-3E04-436C-AE41-DFCF0443F7A6}" type="datetimeFigureOut">
              <a:rPr lang="en-US" smtClean="0"/>
              <a:t>10/12/2019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2370379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F9CC8-3E04-436C-AE41-DFCF0443F7A6}" type="datetimeFigureOut">
              <a:rPr lang="en-US" smtClean="0"/>
              <a:t>10/12/2019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2027434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F9CC8-3E04-436C-AE41-DFCF0443F7A6}" type="datetimeFigureOut">
              <a:rPr lang="en-US" smtClean="0"/>
              <a:t>10/12/2019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388041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F9CC8-3E04-436C-AE41-DFCF0443F7A6}" type="datetimeFigureOut">
              <a:rPr lang="en-US" smtClean="0"/>
              <a:t>10/12/2019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353725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5F9CC8-3E04-436C-AE41-DFCF0443F7A6}" type="datetimeFigureOut">
              <a:rPr lang="en-US" smtClean="0"/>
              <a:t>10/12/2019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286153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5F9CC8-3E04-436C-AE41-DFCF0443F7A6}" type="datetimeFigureOut">
              <a:rPr lang="en-US" smtClean="0"/>
              <a:t>10/12/2019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2906718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5F9CC8-3E04-436C-AE41-DFCF0443F7A6}" type="datetimeFigureOut">
              <a:rPr lang="en-US" smtClean="0"/>
              <a:t>10/12/2019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423756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5F9CC8-3E04-436C-AE41-DFCF0443F7A6}" type="datetimeFigureOut">
              <a:rPr lang="en-US" smtClean="0"/>
              <a:t>10/12/2019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425968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5F9CC8-3E04-436C-AE41-DFCF0443F7A6}" type="datetimeFigureOut">
              <a:rPr lang="en-US" smtClean="0"/>
              <a:t>10/12/2019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295912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F9CC8-3E04-436C-AE41-DFCF0443F7A6}" type="datetimeFigureOut">
              <a:rPr lang="en-US" smtClean="0"/>
              <a:t>10/12/2019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158238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F9CC8-3E04-436C-AE41-DFCF0443F7A6}" type="datetimeFigureOut">
              <a:rPr lang="en-US" smtClean="0"/>
              <a:t>10/12/2019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2F7E2-D549-49B3-B61C-7B6D20A84180}" type="slidenum">
              <a:rPr lang="en-US" smtClean="0"/>
              <a:t>‹#›</a:t>
            </a:fld>
            <a:endParaRPr lang="en-US"/>
          </a:p>
        </p:txBody>
      </p:sp>
    </p:spTree>
    <p:extLst>
      <p:ext uri="{BB962C8B-B14F-4D97-AF65-F5344CB8AC3E}">
        <p14:creationId xmlns:p14="http://schemas.microsoft.com/office/powerpoint/2010/main" val="2832145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5F9CC8-3E04-436C-AE41-DFCF0443F7A6}" type="datetimeFigureOut">
              <a:rPr lang="en-US" smtClean="0"/>
              <a:t>10/12/2019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52F7E2-D549-49B3-B61C-7B6D20A84180}" type="slidenum">
              <a:rPr lang="en-US" smtClean="0"/>
              <a:t>‹#›</a:t>
            </a:fld>
            <a:endParaRPr lang="en-US"/>
          </a:p>
        </p:txBody>
      </p:sp>
    </p:spTree>
    <p:extLst>
      <p:ext uri="{BB962C8B-B14F-4D97-AF65-F5344CB8AC3E}">
        <p14:creationId xmlns:p14="http://schemas.microsoft.com/office/powerpoint/2010/main" val="161964733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Critical Terms from </a:t>
            </a:r>
            <a:r>
              <a:rPr lang="en-US" i="1" dirty="0" smtClean="0"/>
              <a:t>Visual Pleasure and Narrative Cinema</a:t>
            </a:r>
            <a:endParaRPr lang="en-US" dirty="0"/>
          </a:p>
        </p:txBody>
      </p:sp>
      <p:sp>
        <p:nvSpPr>
          <p:cNvPr id="3" name="Subtitle 2"/>
          <p:cNvSpPr>
            <a:spLocks noGrp="1"/>
          </p:cNvSpPr>
          <p:nvPr>
            <p:ph type="subTitle" idx="1"/>
          </p:nvPr>
        </p:nvSpPr>
        <p:spPr/>
        <p:txBody>
          <a:bodyPr/>
          <a:lstStyle/>
          <a:p>
            <a:r>
              <a:rPr lang="en-US" dirty="0" smtClean="0"/>
              <a:t>Laura </a:t>
            </a:r>
            <a:r>
              <a:rPr lang="en-US" dirty="0" err="1" smtClean="0"/>
              <a:t>Mulvey</a:t>
            </a:r>
            <a:endParaRPr lang="en-US" dirty="0"/>
          </a:p>
        </p:txBody>
      </p:sp>
    </p:spTree>
    <p:extLst>
      <p:ext uri="{BB962C8B-B14F-4D97-AF65-F5344CB8AC3E}">
        <p14:creationId xmlns:p14="http://schemas.microsoft.com/office/powerpoint/2010/main" val="3229843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Castration</a:t>
            </a:r>
            <a:endParaRPr lang="en-US" dirty="0"/>
          </a:p>
        </p:txBody>
      </p:sp>
      <p:sp>
        <p:nvSpPr>
          <p:cNvPr id="3" name="Content Placeholder 2"/>
          <p:cNvSpPr>
            <a:spLocks noGrp="1"/>
          </p:cNvSpPr>
          <p:nvPr>
            <p:ph idx="1"/>
          </p:nvPr>
        </p:nvSpPr>
        <p:spPr/>
        <p:txBody>
          <a:bodyPr/>
          <a:lstStyle/>
          <a:p>
            <a:r>
              <a:rPr lang="en-US" dirty="0" smtClean="0"/>
              <a:t>The female form being looked at </a:t>
            </a:r>
            <a:r>
              <a:rPr lang="en-US" dirty="0" smtClean="0">
                <a:solidFill>
                  <a:srgbClr val="00B050"/>
                </a:solidFill>
              </a:rPr>
              <a:t>lacks</a:t>
            </a:r>
            <a:r>
              <a:rPr lang="en-US" dirty="0" smtClean="0"/>
              <a:t> male genitalia, “implying the threat of castration and hence </a:t>
            </a:r>
            <a:r>
              <a:rPr lang="en-US" dirty="0" err="1" smtClean="0"/>
              <a:t>unpleasure</a:t>
            </a:r>
            <a:r>
              <a:rPr lang="en-US" dirty="0" smtClean="0"/>
              <a:t>” (21)</a:t>
            </a:r>
          </a:p>
          <a:p>
            <a:pPr lvl="1"/>
            <a:r>
              <a:rPr lang="en-US" dirty="0" smtClean="0"/>
              <a:t>Woman as sexual difference – perspective is masculine</a:t>
            </a:r>
          </a:p>
          <a:p>
            <a:pPr lvl="1"/>
            <a:r>
              <a:rPr lang="en-US" dirty="0" smtClean="0"/>
              <a:t>“The male unconscious has two avenues of escape from this castration anxiety: preoccupation with the re-enactment of the original trauma (investigating the woman, demystifying her mystery), counterbalanced by the devaluation, punishment or saving of the guilty object; or else complete </a:t>
            </a:r>
            <a:r>
              <a:rPr lang="en-US" dirty="0" err="1" smtClean="0"/>
              <a:t>disavowel</a:t>
            </a:r>
            <a:r>
              <a:rPr lang="en-US" dirty="0" smtClean="0"/>
              <a:t> of castration by the substitution of a fetish object or turning the represented figure itself into a fetish so that it becomes reassuring rather than dangerous.” (21)</a:t>
            </a:r>
            <a:endParaRPr lang="en-US" dirty="0"/>
          </a:p>
        </p:txBody>
      </p:sp>
    </p:spTree>
    <p:extLst>
      <p:ext uri="{BB962C8B-B14F-4D97-AF65-F5344CB8AC3E}">
        <p14:creationId xmlns:p14="http://schemas.microsoft.com/office/powerpoint/2010/main" val="4042183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Scopophilia</a:t>
            </a:r>
            <a:endParaRPr lang="en-US" dirty="0"/>
          </a:p>
        </p:txBody>
      </p:sp>
      <p:sp>
        <p:nvSpPr>
          <p:cNvPr id="3" name="Content Placeholder 2"/>
          <p:cNvSpPr>
            <a:spLocks noGrp="1"/>
          </p:cNvSpPr>
          <p:nvPr>
            <p:ph idx="1"/>
          </p:nvPr>
        </p:nvSpPr>
        <p:spPr/>
        <p:txBody>
          <a:bodyPr>
            <a:normAutofit lnSpcReduction="10000"/>
          </a:bodyPr>
          <a:lstStyle/>
          <a:p>
            <a:r>
              <a:rPr lang="en-US" dirty="0" smtClean="0"/>
              <a:t>The pleasure in looking; “surreptitious observation of an unknowing and unwilling victim” (17)</a:t>
            </a:r>
          </a:p>
          <a:p>
            <a:r>
              <a:rPr lang="en-US" dirty="0" smtClean="0"/>
              <a:t>Freud – </a:t>
            </a:r>
            <a:r>
              <a:rPr lang="en-US" dirty="0" err="1" smtClean="0"/>
              <a:t>scopophilia</a:t>
            </a:r>
            <a:r>
              <a:rPr lang="en-US" dirty="0" smtClean="0"/>
              <a:t> is:</a:t>
            </a:r>
          </a:p>
          <a:p>
            <a:pPr lvl="1"/>
            <a:r>
              <a:rPr lang="en-US" dirty="0" smtClean="0"/>
              <a:t>“one of the component instincts of sexuality which exist as drives quite independent of the erotogenic zones” (16)</a:t>
            </a:r>
          </a:p>
          <a:p>
            <a:pPr lvl="1"/>
            <a:r>
              <a:rPr lang="en-US" dirty="0" smtClean="0"/>
              <a:t>“Taking other people as objects, subjecting them to a controlling and curious gaze” (16)</a:t>
            </a:r>
          </a:p>
          <a:p>
            <a:pPr lvl="1"/>
            <a:r>
              <a:rPr lang="en-US" dirty="0" smtClean="0">
                <a:solidFill>
                  <a:srgbClr val="00B050"/>
                </a:solidFill>
              </a:rPr>
              <a:t>Voyeurism</a:t>
            </a:r>
          </a:p>
          <a:p>
            <a:r>
              <a:rPr lang="en-US" dirty="0" err="1" smtClean="0"/>
              <a:t>Scopophilia</a:t>
            </a:r>
            <a:r>
              <a:rPr lang="en-US" dirty="0" smtClean="0"/>
              <a:t> is active/male</a:t>
            </a:r>
          </a:p>
          <a:p>
            <a:pPr lvl="1"/>
            <a:r>
              <a:rPr lang="en-US" dirty="0" smtClean="0"/>
              <a:t>By contrast passivity is female (being looked at)</a:t>
            </a:r>
          </a:p>
          <a:p>
            <a:pPr lvl="1"/>
            <a:r>
              <a:rPr lang="en-US" dirty="0" err="1" smtClean="0"/>
              <a:t>Mulvey</a:t>
            </a:r>
            <a:r>
              <a:rPr lang="en-US" dirty="0" smtClean="0"/>
              <a:t> calls this the “active/passive heterosexual division of labor” (20)</a:t>
            </a:r>
            <a:endParaRPr lang="en-US" dirty="0"/>
          </a:p>
        </p:txBody>
      </p:sp>
    </p:spTree>
    <p:extLst>
      <p:ext uri="{BB962C8B-B14F-4D97-AF65-F5344CB8AC3E}">
        <p14:creationId xmlns:p14="http://schemas.microsoft.com/office/powerpoint/2010/main" val="3911864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Gaze</a:t>
            </a:r>
            <a:endParaRPr lang="en-US" dirty="0"/>
          </a:p>
        </p:txBody>
      </p:sp>
      <p:sp>
        <p:nvSpPr>
          <p:cNvPr id="3" name="Content Placeholder 2"/>
          <p:cNvSpPr>
            <a:spLocks noGrp="1"/>
          </p:cNvSpPr>
          <p:nvPr>
            <p:ph idx="1"/>
          </p:nvPr>
        </p:nvSpPr>
        <p:spPr/>
        <p:txBody>
          <a:bodyPr/>
          <a:lstStyle/>
          <a:p>
            <a:r>
              <a:rPr lang="en-US" dirty="0" smtClean="0"/>
              <a:t>Critical philosophical term describing the act of seeing and being seen</a:t>
            </a:r>
          </a:p>
          <a:p>
            <a:r>
              <a:rPr lang="en-US" dirty="0" err="1" smtClean="0">
                <a:solidFill>
                  <a:srgbClr val="00B050"/>
                </a:solidFill>
              </a:rPr>
              <a:t>Lacan</a:t>
            </a:r>
            <a:endParaRPr lang="en-US" dirty="0" smtClean="0">
              <a:solidFill>
                <a:srgbClr val="00B050"/>
              </a:solidFill>
            </a:endParaRPr>
          </a:p>
          <a:p>
            <a:pPr lvl="1"/>
            <a:r>
              <a:rPr lang="en-US" dirty="0" smtClean="0"/>
              <a:t>The gaze is an anxious state of mind that comes with self-awareness that one can be seen</a:t>
            </a:r>
          </a:p>
          <a:p>
            <a:pPr lvl="1"/>
            <a:r>
              <a:rPr lang="en-US" dirty="0" smtClean="0"/>
              <a:t>Linked to the mirror stage (17) – when a child learns through encountering a mirror that he or she has an external appearance</a:t>
            </a:r>
          </a:p>
          <a:p>
            <a:r>
              <a:rPr lang="en-US" dirty="0" smtClean="0"/>
              <a:t>The psychological effect of the subject being seen is the loss of autonomy upon being aware that he or she is a visible object</a:t>
            </a:r>
          </a:p>
          <a:p>
            <a:endParaRPr lang="en-US" dirty="0"/>
          </a:p>
        </p:txBody>
      </p:sp>
    </p:spTree>
    <p:extLst>
      <p:ext uri="{BB962C8B-B14F-4D97-AF65-F5344CB8AC3E}">
        <p14:creationId xmlns:p14="http://schemas.microsoft.com/office/powerpoint/2010/main" val="91644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Camera</a:t>
            </a:r>
            <a:endParaRPr lang="en-US" dirty="0"/>
          </a:p>
        </p:txBody>
      </p:sp>
      <p:sp>
        <p:nvSpPr>
          <p:cNvPr id="3" name="Content Placeholder 2"/>
          <p:cNvSpPr>
            <a:spLocks noGrp="1"/>
          </p:cNvSpPr>
          <p:nvPr>
            <p:ph idx="1"/>
          </p:nvPr>
        </p:nvSpPr>
        <p:spPr/>
        <p:txBody>
          <a:bodyPr/>
          <a:lstStyle/>
          <a:p>
            <a:r>
              <a:rPr lang="en-US" dirty="0" smtClean="0"/>
              <a:t>“Reproduce as accurately as possible the so-called natural conditions of human perception” (20)</a:t>
            </a:r>
          </a:p>
          <a:p>
            <a:r>
              <a:rPr lang="en-US" dirty="0" smtClean="0"/>
              <a:t>Through camera technology, “the male protagonist commands the stage, a stage of </a:t>
            </a:r>
            <a:r>
              <a:rPr lang="en-US" dirty="0" err="1" smtClean="0"/>
              <a:t>spacial</a:t>
            </a:r>
            <a:r>
              <a:rPr lang="en-US" dirty="0" smtClean="0"/>
              <a:t> illusion in which he articulates the look and creates the action” (20)</a:t>
            </a:r>
          </a:p>
          <a:p>
            <a:r>
              <a:rPr lang="en-US" dirty="0" smtClean="0"/>
              <a:t>The camera codes women for their </a:t>
            </a:r>
            <a:r>
              <a:rPr lang="en-US" dirty="0" smtClean="0">
                <a:solidFill>
                  <a:srgbClr val="00B050"/>
                </a:solidFill>
              </a:rPr>
              <a:t>“to-be-looked-at-ness”</a:t>
            </a:r>
          </a:p>
          <a:p>
            <a:pPr lvl="1"/>
            <a:r>
              <a:rPr lang="en-US" dirty="0"/>
              <a:t>Woman as icon, image, spectacle, bearer of the look</a:t>
            </a:r>
          </a:p>
          <a:p>
            <a:endParaRPr lang="en-US" dirty="0"/>
          </a:p>
        </p:txBody>
      </p:sp>
    </p:spTree>
    <p:extLst>
      <p:ext uri="{BB962C8B-B14F-4D97-AF65-F5344CB8AC3E}">
        <p14:creationId xmlns:p14="http://schemas.microsoft.com/office/powerpoint/2010/main" val="1303431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Hitchcock and </a:t>
            </a:r>
            <a:r>
              <a:rPr lang="en-US" i="1" dirty="0" smtClean="0"/>
              <a:t>Vertigo</a:t>
            </a:r>
            <a:endParaRPr lang="en-US" i="1" dirty="0"/>
          </a:p>
        </p:txBody>
      </p:sp>
      <p:sp>
        <p:nvSpPr>
          <p:cNvPr id="3" name="Content Placeholder 2"/>
          <p:cNvSpPr>
            <a:spLocks noGrp="1"/>
          </p:cNvSpPr>
          <p:nvPr>
            <p:ph idx="1"/>
          </p:nvPr>
        </p:nvSpPr>
        <p:spPr/>
        <p:txBody>
          <a:bodyPr>
            <a:normAutofit/>
          </a:bodyPr>
          <a:lstStyle/>
          <a:p>
            <a:r>
              <a:rPr lang="en-US" dirty="0" smtClean="0"/>
              <a:t>“In </a:t>
            </a:r>
            <a:r>
              <a:rPr lang="en-US" i="1" dirty="0" smtClean="0"/>
              <a:t>Vertigo </a:t>
            </a:r>
            <a:r>
              <a:rPr lang="en-US" dirty="0" smtClean="0"/>
              <a:t>in particular, but also in </a:t>
            </a:r>
            <a:r>
              <a:rPr lang="en-US" i="1" dirty="0" smtClean="0"/>
              <a:t>Marnie </a:t>
            </a:r>
            <a:r>
              <a:rPr lang="en-US" dirty="0" smtClean="0"/>
              <a:t>and </a:t>
            </a:r>
            <a:r>
              <a:rPr lang="en-US" i="1" dirty="0" smtClean="0"/>
              <a:t>Rear Window</a:t>
            </a:r>
            <a:r>
              <a:rPr lang="en-US" dirty="0" smtClean="0"/>
              <a:t>, the look is central to the plot oscillating between voyeurism and fetishistic fascination. Hitchcock has never concealed his interest in voyeurism, cinematic and non-cinematic. His heroes are exemplary of symbolic order and law… but their erotic drives lead them to compromised situations… Hitchcock’s skillful use of identification processes and liberal use of subjective camera from the point of view of the male protagonist draw spectators deeply into his position, making them share his uneasy gaze. The spectator is absorbed into a voyeuristic situation within the screen scene and diegesis, which parodies his own in the cinema” (23)</a:t>
            </a:r>
            <a:endParaRPr lang="en-US" i="1" dirty="0"/>
          </a:p>
        </p:txBody>
      </p:sp>
    </p:spTree>
    <p:extLst>
      <p:ext uri="{BB962C8B-B14F-4D97-AF65-F5344CB8AC3E}">
        <p14:creationId xmlns:p14="http://schemas.microsoft.com/office/powerpoint/2010/main" val="3952276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imes New Roma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1BF65C3-D1EF-4BF1-A3B8-7A319CEFE7F5}" vid="{54AB4C2D-0894-4E4D-A982-39F0A5620324}"/>
    </a:ext>
  </a:extLst>
</a:theme>
</file>

<file path=docProps/app.xml><?xml version="1.0" encoding="utf-8"?>
<Properties xmlns="http://schemas.openxmlformats.org/officeDocument/2006/extended-properties" xmlns:vt="http://schemas.openxmlformats.org/officeDocument/2006/docPropsVTypes">
  <Template>blank</Template>
  <TotalTime>61</TotalTime>
  <Words>489</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Critical Terms from Visual Pleasure and Narrative Cinema</vt:lpstr>
      <vt:lpstr>Castration</vt:lpstr>
      <vt:lpstr>Scopophilia</vt:lpstr>
      <vt:lpstr>The Gaze</vt:lpstr>
      <vt:lpstr>The Camera</vt:lpstr>
      <vt:lpstr>Hitchcock and Vertigo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Terms from Visual Pleasure and Narrative Cinema</dc:title>
  <dc:creator>Zack Shaw</dc:creator>
  <cp:lastModifiedBy>Zack Shaw</cp:lastModifiedBy>
  <cp:revision>7</cp:revision>
  <dcterms:created xsi:type="dcterms:W3CDTF">2019-10-12T18:00:33Z</dcterms:created>
  <dcterms:modified xsi:type="dcterms:W3CDTF">2019-10-12T19:01:34Z</dcterms:modified>
</cp:coreProperties>
</file>