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1" r:id="rId3"/>
    <p:sldId id="262" r:id="rId4"/>
    <p:sldId id="263" r:id="rId5"/>
    <p:sldId id="265" r:id="rId6"/>
    <p:sldId id="266" r:id="rId7"/>
    <p:sldId id="259" r:id="rId8"/>
    <p:sldId id="260" r:id="rId9"/>
    <p:sldId id="267" r:id="rId10"/>
    <p:sldId id="256" r:id="rId11"/>
    <p:sldId id="257" r:id="rId12"/>
    <p:sldId id="270" r:id="rId13"/>
    <p:sldId id="269" r:id="rId14"/>
    <p:sldId id="271"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82" d="100"/>
          <a:sy n="82" d="100"/>
        </p:scale>
        <p:origin x="66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5F9CC8-3E04-436C-AE41-DFCF0443F7A6}"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52F7E2-D549-49B3-B61C-7B6D20A84180}" type="slidenum">
              <a:rPr lang="en-US" smtClean="0"/>
              <a:t>‹#›</a:t>
            </a:fld>
            <a:endParaRPr lang="en-US"/>
          </a:p>
        </p:txBody>
      </p:sp>
    </p:spTree>
    <p:extLst>
      <p:ext uri="{BB962C8B-B14F-4D97-AF65-F5344CB8AC3E}">
        <p14:creationId xmlns:p14="http://schemas.microsoft.com/office/powerpoint/2010/main" val="2370379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F9CC8-3E04-436C-AE41-DFCF0443F7A6}"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52F7E2-D549-49B3-B61C-7B6D20A84180}" type="slidenum">
              <a:rPr lang="en-US" smtClean="0"/>
              <a:t>‹#›</a:t>
            </a:fld>
            <a:endParaRPr lang="en-US"/>
          </a:p>
        </p:txBody>
      </p:sp>
    </p:spTree>
    <p:extLst>
      <p:ext uri="{BB962C8B-B14F-4D97-AF65-F5344CB8AC3E}">
        <p14:creationId xmlns:p14="http://schemas.microsoft.com/office/powerpoint/2010/main" val="2027434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F9CC8-3E04-436C-AE41-DFCF0443F7A6}"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52F7E2-D549-49B3-B61C-7B6D20A84180}" type="slidenum">
              <a:rPr lang="en-US" smtClean="0"/>
              <a:t>‹#›</a:t>
            </a:fld>
            <a:endParaRPr lang="en-US"/>
          </a:p>
        </p:txBody>
      </p:sp>
    </p:spTree>
    <p:extLst>
      <p:ext uri="{BB962C8B-B14F-4D97-AF65-F5344CB8AC3E}">
        <p14:creationId xmlns:p14="http://schemas.microsoft.com/office/powerpoint/2010/main" val="3880418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F9CC8-3E04-436C-AE41-DFCF0443F7A6}"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52F7E2-D549-49B3-B61C-7B6D20A84180}" type="slidenum">
              <a:rPr lang="en-US" smtClean="0"/>
              <a:t>‹#›</a:t>
            </a:fld>
            <a:endParaRPr lang="en-US"/>
          </a:p>
        </p:txBody>
      </p:sp>
    </p:spTree>
    <p:extLst>
      <p:ext uri="{BB962C8B-B14F-4D97-AF65-F5344CB8AC3E}">
        <p14:creationId xmlns:p14="http://schemas.microsoft.com/office/powerpoint/2010/main" val="3537251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5F9CC8-3E04-436C-AE41-DFCF0443F7A6}"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52F7E2-D549-49B3-B61C-7B6D20A84180}" type="slidenum">
              <a:rPr lang="en-US" smtClean="0"/>
              <a:t>‹#›</a:t>
            </a:fld>
            <a:endParaRPr lang="en-US"/>
          </a:p>
        </p:txBody>
      </p:sp>
    </p:spTree>
    <p:extLst>
      <p:ext uri="{BB962C8B-B14F-4D97-AF65-F5344CB8AC3E}">
        <p14:creationId xmlns:p14="http://schemas.microsoft.com/office/powerpoint/2010/main" val="2861537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5F9CC8-3E04-436C-AE41-DFCF0443F7A6}" type="datetimeFigureOut">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52F7E2-D549-49B3-B61C-7B6D20A84180}" type="slidenum">
              <a:rPr lang="en-US" smtClean="0"/>
              <a:t>‹#›</a:t>
            </a:fld>
            <a:endParaRPr lang="en-US"/>
          </a:p>
        </p:txBody>
      </p:sp>
    </p:spTree>
    <p:extLst>
      <p:ext uri="{BB962C8B-B14F-4D97-AF65-F5344CB8AC3E}">
        <p14:creationId xmlns:p14="http://schemas.microsoft.com/office/powerpoint/2010/main" val="2906718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5F9CC8-3E04-436C-AE41-DFCF0443F7A6}" type="datetimeFigureOut">
              <a:rPr lang="en-US" smtClean="0"/>
              <a:t>3/10/2020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52F7E2-D549-49B3-B61C-7B6D20A84180}" type="slidenum">
              <a:rPr lang="en-US" smtClean="0"/>
              <a:t>‹#›</a:t>
            </a:fld>
            <a:endParaRPr lang="en-US"/>
          </a:p>
        </p:txBody>
      </p:sp>
    </p:spTree>
    <p:extLst>
      <p:ext uri="{BB962C8B-B14F-4D97-AF65-F5344CB8AC3E}">
        <p14:creationId xmlns:p14="http://schemas.microsoft.com/office/powerpoint/2010/main" val="423756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5F9CC8-3E04-436C-AE41-DFCF0443F7A6}" type="datetimeFigureOut">
              <a:rPr lang="en-US" smtClean="0"/>
              <a:t>3/10/2020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52F7E2-D549-49B3-B61C-7B6D20A84180}" type="slidenum">
              <a:rPr lang="en-US" smtClean="0"/>
              <a:t>‹#›</a:t>
            </a:fld>
            <a:endParaRPr lang="en-US"/>
          </a:p>
        </p:txBody>
      </p:sp>
    </p:spTree>
    <p:extLst>
      <p:ext uri="{BB962C8B-B14F-4D97-AF65-F5344CB8AC3E}">
        <p14:creationId xmlns:p14="http://schemas.microsoft.com/office/powerpoint/2010/main" val="4259685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F9CC8-3E04-436C-AE41-DFCF0443F7A6}" type="datetimeFigureOut">
              <a:rPr lang="en-US" smtClean="0"/>
              <a:t>3/10/2020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52F7E2-D549-49B3-B61C-7B6D20A84180}" type="slidenum">
              <a:rPr lang="en-US" smtClean="0"/>
              <a:t>‹#›</a:t>
            </a:fld>
            <a:endParaRPr lang="en-US"/>
          </a:p>
        </p:txBody>
      </p:sp>
    </p:spTree>
    <p:extLst>
      <p:ext uri="{BB962C8B-B14F-4D97-AF65-F5344CB8AC3E}">
        <p14:creationId xmlns:p14="http://schemas.microsoft.com/office/powerpoint/2010/main" val="2959127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F9CC8-3E04-436C-AE41-DFCF0443F7A6}" type="datetimeFigureOut">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52F7E2-D549-49B3-B61C-7B6D20A84180}" type="slidenum">
              <a:rPr lang="en-US" smtClean="0"/>
              <a:t>‹#›</a:t>
            </a:fld>
            <a:endParaRPr lang="en-US"/>
          </a:p>
        </p:txBody>
      </p:sp>
    </p:spTree>
    <p:extLst>
      <p:ext uri="{BB962C8B-B14F-4D97-AF65-F5344CB8AC3E}">
        <p14:creationId xmlns:p14="http://schemas.microsoft.com/office/powerpoint/2010/main" val="158238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F9CC8-3E04-436C-AE41-DFCF0443F7A6}" type="datetimeFigureOut">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52F7E2-D549-49B3-B61C-7B6D20A84180}" type="slidenum">
              <a:rPr lang="en-US" smtClean="0"/>
              <a:t>‹#›</a:t>
            </a:fld>
            <a:endParaRPr lang="en-US"/>
          </a:p>
        </p:txBody>
      </p:sp>
    </p:spTree>
    <p:extLst>
      <p:ext uri="{BB962C8B-B14F-4D97-AF65-F5344CB8AC3E}">
        <p14:creationId xmlns:p14="http://schemas.microsoft.com/office/powerpoint/2010/main" val="2832145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5F9CC8-3E04-436C-AE41-DFCF0443F7A6}" type="datetimeFigureOut">
              <a:rPr lang="en-US" smtClean="0"/>
              <a:t>3/10/2020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52F7E2-D549-49B3-B61C-7B6D20A84180}" type="slidenum">
              <a:rPr lang="en-US" smtClean="0"/>
              <a:t>‹#›</a:t>
            </a:fld>
            <a:endParaRPr lang="en-US"/>
          </a:p>
        </p:txBody>
      </p:sp>
    </p:spTree>
    <p:extLst>
      <p:ext uri="{BB962C8B-B14F-4D97-AF65-F5344CB8AC3E}">
        <p14:creationId xmlns:p14="http://schemas.microsoft.com/office/powerpoint/2010/main" val="161964733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Can Images Argue?</a:t>
            </a:r>
            <a:endParaRPr lang="en-US" dirty="0"/>
          </a:p>
        </p:txBody>
      </p:sp>
      <p:sp>
        <p:nvSpPr>
          <p:cNvPr id="3" name="Subtitle 2"/>
          <p:cNvSpPr>
            <a:spLocks noGrp="1"/>
          </p:cNvSpPr>
          <p:nvPr>
            <p:ph type="subTitle" idx="1"/>
          </p:nvPr>
        </p:nvSpPr>
        <p:spPr/>
        <p:txBody>
          <a:bodyPr/>
          <a:lstStyle/>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40806" y="913462"/>
            <a:ext cx="1209253" cy="1209253"/>
          </a:xfrm>
          <a:prstGeom prst="rect">
            <a:avLst/>
          </a:prstGeom>
        </p:spPr>
      </p:pic>
    </p:spTree>
    <p:extLst>
      <p:ext uri="{BB962C8B-B14F-4D97-AF65-F5344CB8AC3E}">
        <p14:creationId xmlns:p14="http://schemas.microsoft.com/office/powerpoint/2010/main" val="352409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The Model and the Painting </a:t>
            </a:r>
            <a:r>
              <a:rPr lang="en-US" dirty="0" smtClean="0"/>
              <a:t>(1926) by K. A. </a:t>
            </a:r>
            <a:r>
              <a:rPr lang="en-US" dirty="0" err="1" smtClean="0"/>
              <a:t>Suvanto</a:t>
            </a:r>
            <a:r>
              <a:rPr lang="en-US" dirty="0" smtClean="0"/>
              <a:t>, Published in </a:t>
            </a:r>
            <a:r>
              <a:rPr lang="en-US" i="1" dirty="0" smtClean="0"/>
              <a:t>The Daily Worker</a:t>
            </a:r>
            <a:endParaRPr lang="en-US" dirty="0"/>
          </a:p>
        </p:txBody>
      </p:sp>
      <p:sp>
        <p:nvSpPr>
          <p:cNvPr id="3" name="Subtitle 2"/>
          <p:cNvSpPr>
            <a:spLocks noGrp="1"/>
          </p:cNvSpPr>
          <p:nvPr>
            <p:ph type="body" idx="1"/>
          </p:nvPr>
        </p:nvSpPr>
        <p:spPr/>
        <p:txBody>
          <a:bodyPr/>
          <a:lstStyle/>
          <a:p>
            <a:r>
              <a:rPr lang="en-US" dirty="0" smtClean="0"/>
              <a:t>A Chicago/New York communist newspaper that ran from 1924-1958</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7384" y="409608"/>
            <a:ext cx="1229469" cy="1229469"/>
          </a:xfrm>
          <a:prstGeom prst="rect">
            <a:avLst/>
          </a:prstGeom>
        </p:spPr>
      </p:pic>
    </p:spTree>
    <p:extLst>
      <p:ext uri="{BB962C8B-B14F-4D97-AF65-F5344CB8AC3E}">
        <p14:creationId xmlns:p14="http://schemas.microsoft.com/office/powerpoint/2010/main" val="32298438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963047" y="0"/>
            <a:ext cx="6265907" cy="6858000"/>
          </a:xfrm>
          <a:prstGeom prst="rect">
            <a:avLst/>
          </a:prstGeom>
        </p:spPr>
      </p:pic>
    </p:spTree>
    <p:extLst>
      <p:ext uri="{BB962C8B-B14F-4D97-AF65-F5344CB8AC3E}">
        <p14:creationId xmlns:p14="http://schemas.microsoft.com/office/powerpoint/2010/main" val="2506865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Moving to the Next Slide…</a:t>
            </a:r>
            <a:endParaRPr lang="en-US" dirty="0"/>
          </a:p>
        </p:txBody>
      </p:sp>
      <p:sp>
        <p:nvSpPr>
          <p:cNvPr id="3" name="Content Placeholder 2"/>
          <p:cNvSpPr>
            <a:spLocks noGrp="1"/>
          </p:cNvSpPr>
          <p:nvPr>
            <p:ph idx="1"/>
          </p:nvPr>
        </p:nvSpPr>
        <p:spPr/>
        <p:txBody>
          <a:bodyPr/>
          <a:lstStyle/>
          <a:p>
            <a:r>
              <a:rPr lang="en-US" dirty="0" smtClean="0"/>
              <a:t>Make a list of the things you can observe in the image; what kind of image is this? Who are the people depicted in the image and what are their physical qualities? What are the people doing in the image? What objects are depicted in the image?</a:t>
            </a:r>
          </a:p>
          <a:p>
            <a:r>
              <a:rPr lang="en-US" dirty="0" smtClean="0"/>
              <a:t>Next make a list of what you think is happening in the image; how are these people and what they are doing meaningful? Is there an argument you can identify? Take a guess or two about what the argument might be.</a:t>
            </a:r>
            <a:endParaRPr lang="en-US" dirty="0"/>
          </a:p>
        </p:txBody>
      </p:sp>
    </p:spTree>
    <p:extLst>
      <p:ext uri="{BB962C8B-B14F-4D97-AF65-F5344CB8AC3E}">
        <p14:creationId xmlns:p14="http://schemas.microsoft.com/office/powerpoint/2010/main" val="846593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a:t>
            </a:r>
            <a:endParaRPr lang="en-US" dirty="0"/>
          </a:p>
        </p:txBody>
      </p:sp>
      <p:sp>
        <p:nvSpPr>
          <p:cNvPr id="3" name="Content Placeholder 2"/>
          <p:cNvSpPr>
            <a:spLocks noGrp="1"/>
          </p:cNvSpPr>
          <p:nvPr>
            <p:ph idx="1"/>
          </p:nvPr>
        </p:nvSpPr>
        <p:spPr/>
        <p:txBody>
          <a:bodyPr>
            <a:normAutofit lnSpcReduction="10000"/>
          </a:bodyPr>
          <a:lstStyle/>
          <a:p>
            <a:pPr fontAlgn="ctr"/>
            <a:r>
              <a:rPr lang="en-US" dirty="0"/>
              <a:t>In background we see the flag of the former Soviet </a:t>
            </a:r>
            <a:r>
              <a:rPr lang="en-US" dirty="0" smtClean="0"/>
              <a:t>Union—hammer </a:t>
            </a:r>
            <a:r>
              <a:rPr lang="en-US" dirty="0"/>
              <a:t>and sickle and the silhouette of a c</a:t>
            </a:r>
            <a:r>
              <a:rPr lang="en-US" dirty="0" smtClean="0"/>
              <a:t>ommunist worker</a:t>
            </a:r>
            <a:endParaRPr lang="en-US" dirty="0"/>
          </a:p>
          <a:p>
            <a:pPr fontAlgn="ctr"/>
            <a:r>
              <a:rPr lang="en-US" dirty="0"/>
              <a:t>The sky suggests dawn </a:t>
            </a:r>
            <a:r>
              <a:rPr lang="en-US" dirty="0" smtClean="0"/>
              <a:t>(“red dawn”); </a:t>
            </a:r>
            <a:r>
              <a:rPr lang="en-US" dirty="0"/>
              <a:t>the new building in construction suggests the new industrial communist society</a:t>
            </a:r>
          </a:p>
          <a:p>
            <a:pPr fontAlgn="ctr"/>
            <a:r>
              <a:rPr lang="en-US" dirty="0"/>
              <a:t>In the foreground, we see a painter with exaggerated obesity, a suit and a bald </a:t>
            </a:r>
            <a:r>
              <a:rPr lang="en-US" dirty="0" smtClean="0"/>
              <a:t>head</a:t>
            </a:r>
            <a:r>
              <a:rPr lang="en-US" dirty="0"/>
              <a:t>—</a:t>
            </a:r>
            <a:r>
              <a:rPr lang="en-US" dirty="0" smtClean="0"/>
              <a:t>standard </a:t>
            </a:r>
            <a:r>
              <a:rPr lang="en-US" dirty="0"/>
              <a:t>symbols of a wealthy capitalist</a:t>
            </a:r>
          </a:p>
          <a:p>
            <a:pPr fontAlgn="ctr"/>
            <a:r>
              <a:rPr lang="en-US" dirty="0"/>
              <a:t>The painting is meant to be of what he sees in the background but instead his painting bears little resemblance to what we see in the actual background; the hammer and sickle (symbols of work) are replaced by a skull and crossbones; the hammer becomes a dagger which the worker (now a ruthless soldier) plunges into his </a:t>
            </a:r>
            <a:r>
              <a:rPr lang="en-US" dirty="0" smtClean="0"/>
              <a:t>victim</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06221" y="295423"/>
            <a:ext cx="1462734" cy="1462734"/>
          </a:xfrm>
          <a:prstGeom prst="rect">
            <a:avLst/>
          </a:prstGeom>
        </p:spPr>
      </p:pic>
    </p:spTree>
    <p:extLst>
      <p:ext uri="{BB962C8B-B14F-4D97-AF65-F5344CB8AC3E}">
        <p14:creationId xmlns:p14="http://schemas.microsoft.com/office/powerpoint/2010/main" val="1213855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1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your observations match up with these?</a:t>
            </a:r>
            <a:endParaRPr lang="en-US" dirty="0"/>
          </a:p>
        </p:txBody>
      </p:sp>
      <p:sp>
        <p:nvSpPr>
          <p:cNvPr id="3" name="Content Placeholder 2"/>
          <p:cNvSpPr>
            <a:spLocks noGrp="1"/>
          </p:cNvSpPr>
          <p:nvPr>
            <p:ph idx="1"/>
          </p:nvPr>
        </p:nvSpPr>
        <p:spPr/>
        <p:txBody>
          <a:bodyPr/>
          <a:lstStyle/>
          <a:p>
            <a:r>
              <a:rPr lang="en-US" dirty="0" smtClean="0"/>
              <a:t>Were you able to identify the communist hammer and sickle symbol?</a:t>
            </a:r>
            <a:r>
              <a:rPr lang="en-US" dirty="0"/>
              <a:t> Were you able to recognize that there is a difference between what the painter sees and what he puts onto his canvas</a:t>
            </a:r>
            <a:r>
              <a:rPr lang="en-US" dirty="0" smtClean="0"/>
              <a:t>? Were you able to identify what the painter represents? </a:t>
            </a:r>
          </a:p>
          <a:p>
            <a:r>
              <a:rPr lang="en-US" dirty="0" smtClean="0"/>
              <a:t>Everyone will have different observations based on their own cultural knowledge and also based on the amount of time and care taken when examining the image. We all bring to images our own baggage and that context shapes how we feel the image is communicating. Yet some elements about the image are clear and not necessarily subjective; there is a specific </a:t>
            </a:r>
            <a:r>
              <a:rPr lang="en-US" smtClean="0"/>
              <a:t>argument being made.</a:t>
            </a:r>
            <a:endParaRPr lang="en-US" dirty="0"/>
          </a:p>
        </p:txBody>
      </p:sp>
    </p:spTree>
    <p:extLst>
      <p:ext uri="{BB962C8B-B14F-4D97-AF65-F5344CB8AC3E}">
        <p14:creationId xmlns:p14="http://schemas.microsoft.com/office/powerpoint/2010/main" val="1681673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Argument</a:t>
            </a:r>
            <a:endParaRPr lang="en-US" dirty="0"/>
          </a:p>
        </p:txBody>
      </p:sp>
      <p:sp>
        <p:nvSpPr>
          <p:cNvPr id="3" name="Content Placeholder 2"/>
          <p:cNvSpPr>
            <a:spLocks noGrp="1"/>
          </p:cNvSpPr>
          <p:nvPr>
            <p:ph idx="1"/>
          </p:nvPr>
        </p:nvSpPr>
        <p:spPr/>
        <p:txBody>
          <a:bodyPr/>
          <a:lstStyle/>
          <a:p>
            <a:r>
              <a:rPr lang="en-US" dirty="0"/>
              <a:t>Soviet communism is hard at work building a new industrial society; greedy, self-interested, capitalist commentators distort the facts, portraying the Soviets as violent and repressed; concluding that we should not listen to those who attack the new Soviet experiment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20421" y="281427"/>
            <a:ext cx="1476730" cy="1476730"/>
          </a:xfrm>
          <a:prstGeom prst="rect">
            <a:avLst/>
          </a:prstGeom>
        </p:spPr>
      </p:pic>
    </p:spTree>
    <p:extLst>
      <p:ext uri="{BB962C8B-B14F-4D97-AF65-F5344CB8AC3E}">
        <p14:creationId xmlns:p14="http://schemas.microsoft.com/office/powerpoint/2010/main" val="29308011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7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Are Letters Images?</a:t>
            </a:r>
            <a:endParaRPr lang="en-US" dirty="0"/>
          </a:p>
        </p:txBody>
      </p:sp>
      <p:sp>
        <p:nvSpPr>
          <p:cNvPr id="7" name="Text Placeholder 6"/>
          <p:cNvSpPr>
            <a:spLocks noGrp="1"/>
          </p:cNvSpPr>
          <p:nvPr>
            <p:ph type="body" idx="1"/>
          </p:nvPr>
        </p:nvSpPr>
        <p:spPr/>
        <p:txBody>
          <a:bodyPr/>
          <a:lstStyle/>
          <a:p>
            <a:r>
              <a:rPr lang="en-US" dirty="0" smtClean="0"/>
              <a:t>Can they argue anything separately? What is the difference between letters, words, and images?</a:t>
            </a:r>
            <a:endParaRPr lang="en-US" dirty="0"/>
          </a:p>
        </p:txBody>
      </p:sp>
    </p:spTree>
    <p:extLst>
      <p:ext uri="{BB962C8B-B14F-4D97-AF65-F5344CB8AC3E}">
        <p14:creationId xmlns:p14="http://schemas.microsoft.com/office/powerpoint/2010/main" val="3874179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a:t>
            </a:r>
            <a:br>
              <a:rPr lang="en-US" dirty="0" smtClean="0"/>
            </a:br>
            <a:endParaRPr lang="en-US" dirty="0"/>
          </a:p>
        </p:txBody>
      </p:sp>
      <p:sp>
        <p:nvSpPr>
          <p:cNvPr id="3" name="Text Placeholder 2"/>
          <p:cNvSpPr>
            <a:spLocks noGrp="1"/>
          </p:cNvSpPr>
          <p:nvPr>
            <p:ph type="body" idx="1"/>
          </p:nvPr>
        </p:nvSpPr>
        <p:spPr/>
        <p:txBody>
          <a:bodyPr/>
          <a:lstStyle/>
          <a:p>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9228" y="717519"/>
            <a:ext cx="1649347" cy="1649347"/>
          </a:xfrm>
          <a:prstGeom prst="rect">
            <a:avLst/>
          </a:prstGeom>
        </p:spPr>
      </p:pic>
    </p:spTree>
    <p:extLst>
      <p:ext uri="{BB962C8B-B14F-4D97-AF65-F5344CB8AC3E}">
        <p14:creationId xmlns:p14="http://schemas.microsoft.com/office/powerpoint/2010/main" val="260421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9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Apple</a:t>
            </a:r>
            <a:br>
              <a:rPr lang="en-US" dirty="0" smtClean="0"/>
            </a:br>
            <a:endParaRPr lang="en-US" dirty="0"/>
          </a:p>
        </p:txBody>
      </p:sp>
      <p:sp>
        <p:nvSpPr>
          <p:cNvPr id="3" name="Text Placeholder 2"/>
          <p:cNvSpPr>
            <a:spLocks noGrp="1"/>
          </p:cNvSpPr>
          <p:nvPr>
            <p:ph type="body" idx="1"/>
          </p:nvPr>
        </p:nvSpPr>
        <p:spPr/>
        <p:txBody>
          <a:bodyPr/>
          <a:lstStyle/>
          <a:p>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0568" y="740845"/>
            <a:ext cx="1607359" cy="1607359"/>
          </a:xfrm>
          <a:prstGeom prst="rect">
            <a:avLst/>
          </a:prstGeom>
        </p:spPr>
      </p:pic>
    </p:spTree>
    <p:extLst>
      <p:ext uri="{BB962C8B-B14F-4D97-AF65-F5344CB8AC3E}">
        <p14:creationId xmlns:p14="http://schemas.microsoft.com/office/powerpoint/2010/main" val="10360949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Apple</a:t>
            </a:r>
            <a:br>
              <a:rPr lang="en-US" dirty="0" smtClean="0"/>
            </a:br>
            <a:endParaRPr lang="en-US" dirty="0"/>
          </a:p>
        </p:txBody>
      </p:sp>
      <p:sp>
        <p:nvSpPr>
          <p:cNvPr id="3" name="Text Placeholder 2"/>
          <p:cNvSpPr>
            <a:spLocks noGrp="1"/>
          </p:cNvSpPr>
          <p:nvPr>
            <p:ph type="body" idx="1"/>
          </p:nvPr>
        </p:nvSpPr>
        <p:spPr/>
        <p:txBody>
          <a:bodyPr/>
          <a:lstStyle/>
          <a:p>
            <a:endParaRPr lang="en-US"/>
          </a:p>
        </p:txBody>
      </p:sp>
      <p:pic>
        <p:nvPicPr>
          <p:cNvPr id="2052" name="Picture 4" descr="Image result for ap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724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122" name="Picture 2" descr="Image result for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1098" y="-335902"/>
            <a:ext cx="7529804" cy="7529804"/>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0971" y="605486"/>
            <a:ext cx="1441094" cy="1441094"/>
          </a:xfrm>
          <a:prstGeom prst="rect">
            <a:avLst/>
          </a:prstGeom>
        </p:spPr>
      </p:pic>
    </p:spTree>
    <p:extLst>
      <p:ext uri="{BB962C8B-B14F-4D97-AF65-F5344CB8AC3E}">
        <p14:creationId xmlns:p14="http://schemas.microsoft.com/office/powerpoint/2010/main" val="968213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9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obama hope original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3280" y="5559"/>
            <a:ext cx="456914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1987" y="544656"/>
            <a:ext cx="1575578" cy="1575578"/>
          </a:xfrm>
          <a:prstGeom prst="rect">
            <a:avLst/>
          </a:prstGeom>
        </p:spPr>
      </p:pic>
    </p:spTree>
    <p:extLst>
      <p:ext uri="{BB962C8B-B14F-4D97-AF65-F5344CB8AC3E}">
        <p14:creationId xmlns:p14="http://schemas.microsoft.com/office/powerpoint/2010/main" val="37314247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04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Image result for obama ho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8436" y="0"/>
            <a:ext cx="455512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3996" y="416719"/>
            <a:ext cx="1341437" cy="1341437"/>
          </a:xfrm>
          <a:prstGeom prst="rect">
            <a:avLst/>
          </a:prstGeom>
        </p:spPr>
      </p:pic>
    </p:spTree>
    <p:extLst>
      <p:ext uri="{BB962C8B-B14F-4D97-AF65-F5344CB8AC3E}">
        <p14:creationId xmlns:p14="http://schemas.microsoft.com/office/powerpoint/2010/main" val="3594610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98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Can Images Make an Argument without Words?</a:t>
            </a:r>
            <a:endParaRPr lang="en-US" dirty="0"/>
          </a:p>
        </p:txBody>
      </p:sp>
      <p:sp>
        <p:nvSpPr>
          <p:cNvPr id="5" name="Text Placeholder 4"/>
          <p:cNvSpPr>
            <a:spLocks noGrp="1"/>
          </p:cNvSpPr>
          <p:nvPr>
            <p:ph type="body" idx="1"/>
          </p:nvPr>
        </p:nvSpPr>
        <p:spPr/>
        <p:txBody>
          <a:bodyPr/>
          <a:lstStyle/>
          <a:p>
            <a:r>
              <a:rPr lang="en-US" dirty="0" smtClean="0"/>
              <a:t>Symbols, Icons, Allusion, Metaphors</a:t>
            </a:r>
            <a:endParaRPr lang="en-US" dirty="0"/>
          </a:p>
        </p:txBody>
      </p:sp>
    </p:spTree>
    <p:extLst>
      <p:ext uri="{BB962C8B-B14F-4D97-AF65-F5344CB8AC3E}">
        <p14:creationId xmlns:p14="http://schemas.microsoft.com/office/powerpoint/2010/main" val="30421434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1BF65C3-D1EF-4BF1-A3B8-7A319CEFE7F5}" vid="{54AB4C2D-0894-4E4D-A982-39F0A5620324}"/>
    </a:ext>
  </a:extLst>
</a:theme>
</file>

<file path=docProps/app.xml><?xml version="1.0" encoding="utf-8"?>
<Properties xmlns="http://schemas.openxmlformats.org/officeDocument/2006/extended-properties" xmlns:vt="http://schemas.openxmlformats.org/officeDocument/2006/docPropsVTypes">
  <Template>blank</Template>
  <TotalTime>73</TotalTime>
  <Words>471</Words>
  <Application>Microsoft Office PowerPoint</Application>
  <PresentationFormat>Widescreen</PresentationFormat>
  <Paragraphs>23</Paragraphs>
  <Slides>15</Slides>
  <Notes>0</Notes>
  <HiddenSlides>0</HiddenSlides>
  <MMClips>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Times New Roman</vt:lpstr>
      <vt:lpstr>Office Theme</vt:lpstr>
      <vt:lpstr>Can Images Argue?</vt:lpstr>
      <vt:lpstr>Are Letters Images?</vt:lpstr>
      <vt:lpstr>A </vt:lpstr>
      <vt:lpstr>Apple </vt:lpstr>
      <vt:lpstr>Apple </vt:lpstr>
      <vt:lpstr>PowerPoint Presentation</vt:lpstr>
      <vt:lpstr>PowerPoint Presentation</vt:lpstr>
      <vt:lpstr>PowerPoint Presentation</vt:lpstr>
      <vt:lpstr>Can Images Make an Argument without Words?</vt:lpstr>
      <vt:lpstr>The Model and the Painting (1926) by K. A. Suvanto, Published in The Daily Worker</vt:lpstr>
      <vt:lpstr>PowerPoint Presentation</vt:lpstr>
      <vt:lpstr>Before Moving to the Next Slide…</vt:lpstr>
      <vt:lpstr>Observations</vt:lpstr>
      <vt:lpstr>How do your observations match up with these?</vt:lpstr>
      <vt:lpstr>Argument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Images Argue?</dc:title>
  <dc:creator>Zack Shaw</dc:creator>
  <cp:lastModifiedBy>Zack Shaw</cp:lastModifiedBy>
  <cp:revision>8</cp:revision>
  <dcterms:created xsi:type="dcterms:W3CDTF">2020-02-25T21:16:51Z</dcterms:created>
  <dcterms:modified xsi:type="dcterms:W3CDTF">2020-03-10T17:52:12Z</dcterms:modified>
</cp:coreProperties>
</file>